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305" r:id="rId3"/>
    <p:sldId id="266" r:id="rId4"/>
    <p:sldId id="302" r:id="rId5"/>
    <p:sldId id="303" r:id="rId6"/>
    <p:sldId id="304" r:id="rId7"/>
    <p:sldId id="301" r:id="rId8"/>
    <p:sldId id="300" r:id="rId9"/>
    <p:sldId id="268" r:id="rId10"/>
    <p:sldId id="309" r:id="rId11"/>
    <p:sldId id="269" r:id="rId12"/>
    <p:sldId id="270" r:id="rId13"/>
    <p:sldId id="273" r:id="rId14"/>
    <p:sldId id="307" r:id="rId15"/>
    <p:sldId id="308" r:id="rId16"/>
    <p:sldId id="275" r:id="rId17"/>
    <p:sldId id="306" r:id="rId18"/>
    <p:sldId id="311" r:id="rId19"/>
    <p:sldId id="310" r:id="rId20"/>
    <p:sldId id="299" r:id="rId21"/>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160" userDrawn="1">
          <p15:clr>
            <a:srgbClr val="A4A3A4"/>
          </p15:clr>
        </p15:guide>
        <p15:guide id="2" pos="288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4D7F2"/>
    <a:srgbClr val="75BAE1"/>
    <a:srgbClr val="456D7B"/>
    <a:srgbClr val="FF9300"/>
    <a:srgbClr val="456B7D"/>
    <a:srgbClr val="2C4450"/>
    <a:srgbClr val="CC740C"/>
    <a:srgbClr val="5E94B1"/>
    <a:srgbClr val="E081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68"/>
    <p:restoredTop sz="91463"/>
  </p:normalViewPr>
  <p:slideViewPr>
    <p:cSldViewPr snapToGrid="0" snapToObjects="1" showGuides="1">
      <p:cViewPr varScale="1">
        <p:scale>
          <a:sx n="90" d="100"/>
          <a:sy n="90" d="100"/>
        </p:scale>
        <p:origin x="232" y="528"/>
      </p:cViewPr>
      <p:guideLst>
        <p:guide orient="horz" pos="2136"/>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showGuides="1">
      <p:cViewPr varScale="1">
        <p:scale>
          <a:sx n="111" d="100"/>
          <a:sy n="111" d="100"/>
        </p:scale>
        <p:origin x="2240" y="200"/>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56EEC0CA-C606-2740-A64C-2A6A6FE84F7C}" type="datetimeFigureOut">
              <a:rPr lang="en-US" smtClean="0"/>
              <a:t>1/20/23</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C0D70AE6-689D-7442-BAF1-677D9B08556B}" type="slidenum">
              <a:rPr lang="en-US" smtClean="0"/>
              <a:t>‹#›</a:t>
            </a:fld>
            <a:endParaRPr lang="en-US"/>
          </a:p>
        </p:txBody>
      </p:sp>
    </p:spTree>
    <p:extLst>
      <p:ext uri="{BB962C8B-B14F-4D97-AF65-F5344CB8AC3E}">
        <p14:creationId xmlns:p14="http://schemas.microsoft.com/office/powerpoint/2010/main" val="2568441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a:t>Welcome to </a:t>
            </a:r>
          </a:p>
        </p:txBody>
      </p:sp>
      <p:sp>
        <p:nvSpPr>
          <p:cNvPr id="4" name="Slide Number Placeholder 3"/>
          <p:cNvSpPr>
            <a:spLocks noGrp="1"/>
          </p:cNvSpPr>
          <p:nvPr>
            <p:ph type="sldNum" sz="quarter" idx="5"/>
          </p:nvPr>
        </p:nvSpPr>
        <p:spPr/>
        <p:txBody>
          <a:bodyPr/>
          <a:lstStyle/>
          <a:p>
            <a:fld id="{C0D70AE6-689D-7442-BAF1-677D9B08556B}" type="slidenum">
              <a:rPr lang="en-US" smtClean="0"/>
              <a:t>1</a:t>
            </a:fld>
            <a:endParaRPr lang="en-US"/>
          </a:p>
        </p:txBody>
      </p:sp>
    </p:spTree>
    <p:extLst>
      <p:ext uri="{BB962C8B-B14F-4D97-AF65-F5344CB8AC3E}">
        <p14:creationId xmlns:p14="http://schemas.microsoft.com/office/powerpoint/2010/main" val="2060708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D70AE6-689D-7442-BAF1-677D9B08556B}" type="slidenum">
              <a:rPr lang="en-US" smtClean="0"/>
              <a:t>10</a:t>
            </a:fld>
            <a:endParaRPr lang="en-US"/>
          </a:p>
        </p:txBody>
      </p:sp>
    </p:spTree>
    <p:extLst>
      <p:ext uri="{BB962C8B-B14F-4D97-AF65-F5344CB8AC3E}">
        <p14:creationId xmlns:p14="http://schemas.microsoft.com/office/powerpoint/2010/main" val="2043045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D70AE6-689D-7442-BAF1-677D9B08556B}" type="slidenum">
              <a:rPr lang="en-US" smtClean="0"/>
              <a:t>11</a:t>
            </a:fld>
            <a:endParaRPr lang="en-US"/>
          </a:p>
        </p:txBody>
      </p:sp>
    </p:spTree>
    <p:extLst>
      <p:ext uri="{BB962C8B-B14F-4D97-AF65-F5344CB8AC3E}">
        <p14:creationId xmlns:p14="http://schemas.microsoft.com/office/powerpoint/2010/main" val="1304535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D70AE6-689D-7442-BAF1-677D9B08556B}" type="slidenum">
              <a:rPr lang="en-US" smtClean="0"/>
              <a:t>12</a:t>
            </a:fld>
            <a:endParaRPr lang="en-US"/>
          </a:p>
        </p:txBody>
      </p:sp>
    </p:spTree>
    <p:extLst>
      <p:ext uri="{BB962C8B-B14F-4D97-AF65-F5344CB8AC3E}">
        <p14:creationId xmlns:p14="http://schemas.microsoft.com/office/powerpoint/2010/main" val="2702656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D70AE6-689D-7442-BAF1-677D9B08556B}" type="slidenum">
              <a:rPr lang="en-US" smtClean="0"/>
              <a:t>13</a:t>
            </a:fld>
            <a:endParaRPr lang="en-US"/>
          </a:p>
        </p:txBody>
      </p:sp>
    </p:spTree>
    <p:extLst>
      <p:ext uri="{BB962C8B-B14F-4D97-AF65-F5344CB8AC3E}">
        <p14:creationId xmlns:p14="http://schemas.microsoft.com/office/powerpoint/2010/main" val="33516908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D70AE6-689D-7442-BAF1-677D9B08556B}" type="slidenum">
              <a:rPr lang="en-US" smtClean="0"/>
              <a:t>14</a:t>
            </a:fld>
            <a:endParaRPr lang="en-US"/>
          </a:p>
        </p:txBody>
      </p:sp>
    </p:spTree>
    <p:extLst>
      <p:ext uri="{BB962C8B-B14F-4D97-AF65-F5344CB8AC3E}">
        <p14:creationId xmlns:p14="http://schemas.microsoft.com/office/powerpoint/2010/main" val="38326706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D70AE6-689D-7442-BAF1-677D9B08556B}" type="slidenum">
              <a:rPr lang="en-US" smtClean="0"/>
              <a:t>15</a:t>
            </a:fld>
            <a:endParaRPr lang="en-US"/>
          </a:p>
        </p:txBody>
      </p:sp>
    </p:spTree>
    <p:extLst>
      <p:ext uri="{BB962C8B-B14F-4D97-AF65-F5344CB8AC3E}">
        <p14:creationId xmlns:p14="http://schemas.microsoft.com/office/powerpoint/2010/main" val="18716623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D70AE6-689D-7442-BAF1-677D9B08556B}" type="slidenum">
              <a:rPr lang="en-US" smtClean="0"/>
              <a:t>16</a:t>
            </a:fld>
            <a:endParaRPr lang="en-US"/>
          </a:p>
        </p:txBody>
      </p:sp>
    </p:spTree>
    <p:extLst>
      <p:ext uri="{BB962C8B-B14F-4D97-AF65-F5344CB8AC3E}">
        <p14:creationId xmlns:p14="http://schemas.microsoft.com/office/powerpoint/2010/main" val="14042616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Partner to add programs that encourage visitation to the sites and promote history of region.</a:t>
            </a:r>
          </a:p>
          <a:p>
            <a:pPr marL="171450" indent="-171450">
              <a:buFontTx/>
              <a:buChar char="-"/>
            </a:pPr>
            <a:r>
              <a:rPr lang="en-US" dirty="0"/>
              <a:t>Coordinate w municipalities economic development and cultural district commission</a:t>
            </a:r>
          </a:p>
          <a:p>
            <a:pPr marL="171450" indent="-171450">
              <a:buFontTx/>
              <a:buChar char="-"/>
            </a:pPr>
            <a:r>
              <a:rPr lang="en-US" dirty="0"/>
              <a:t>Offer fundraising opportunities – </a:t>
            </a:r>
            <a:r>
              <a:rPr lang="en-US" dirty="0" err="1"/>
              <a:t>ie</a:t>
            </a:r>
            <a:r>
              <a:rPr lang="en-US" dirty="0"/>
              <a:t>., boat tours, cruises for partners</a:t>
            </a:r>
          </a:p>
          <a:p>
            <a:pPr marL="171450" indent="-171450">
              <a:buFontTx/>
              <a:buChar char="-"/>
            </a:pPr>
            <a:r>
              <a:rPr lang="en-US" dirty="0"/>
              <a:t>Quarterly partner meetings to increase collaboration</a:t>
            </a:r>
          </a:p>
          <a:p>
            <a:pPr marL="171450" indent="-171450">
              <a:buFontTx/>
              <a:buChar char="-"/>
            </a:pPr>
            <a:r>
              <a:rPr lang="en-US" dirty="0"/>
              <a:t>Program committee </a:t>
            </a:r>
          </a:p>
          <a:p>
            <a:pPr marL="171450" indent="-171450">
              <a:buFontTx/>
              <a:buChar char="-"/>
            </a:pPr>
            <a:r>
              <a:rPr lang="en-US" dirty="0"/>
              <a:t>Grants to support programs like DA, lectures, etc.</a:t>
            </a:r>
          </a:p>
          <a:p>
            <a:pPr marL="171450" indent="-171450">
              <a:buFontTx/>
              <a:buChar char="-"/>
            </a:pPr>
            <a:r>
              <a:rPr lang="en-US" dirty="0"/>
              <a:t>Monthly / weekly eblasts to promote partners and events on the Thames</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C0D70AE6-689D-7442-BAF1-677D9B08556B}" type="slidenum">
              <a:rPr lang="en-US" smtClean="0"/>
              <a:t>17</a:t>
            </a:fld>
            <a:endParaRPr lang="en-US"/>
          </a:p>
        </p:txBody>
      </p:sp>
    </p:spTree>
    <p:extLst>
      <p:ext uri="{BB962C8B-B14F-4D97-AF65-F5344CB8AC3E}">
        <p14:creationId xmlns:p14="http://schemas.microsoft.com/office/powerpoint/2010/main" val="2639521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Tickets and charter revenue are based on 2022 season which had no rain or storms. </a:t>
            </a:r>
          </a:p>
          <a:p>
            <a:endParaRPr lang="en-US" dirty="0"/>
          </a:p>
          <a:p>
            <a:r>
              <a:rPr lang="en-US" dirty="0"/>
              <a:t>Not included in the above are the general admin and costs for additional programs – Docent Academy, Lecture Series, Partner Coordination, Weekly/Monthly Newsletter Eblasts (events), etc.</a:t>
            </a:r>
          </a:p>
          <a:p>
            <a:endParaRPr lang="en-US" dirty="0"/>
          </a:p>
        </p:txBody>
      </p:sp>
      <p:sp>
        <p:nvSpPr>
          <p:cNvPr id="4" name="Slide Number Placeholder 3"/>
          <p:cNvSpPr>
            <a:spLocks noGrp="1"/>
          </p:cNvSpPr>
          <p:nvPr>
            <p:ph type="sldNum" sz="quarter" idx="5"/>
          </p:nvPr>
        </p:nvSpPr>
        <p:spPr/>
        <p:txBody>
          <a:bodyPr/>
          <a:lstStyle/>
          <a:p>
            <a:fld id="{C0D70AE6-689D-7442-BAF1-677D9B08556B}" type="slidenum">
              <a:rPr lang="en-US" smtClean="0"/>
              <a:t>19</a:t>
            </a:fld>
            <a:endParaRPr lang="en-US"/>
          </a:p>
        </p:txBody>
      </p:sp>
    </p:spTree>
    <p:extLst>
      <p:ext uri="{BB962C8B-B14F-4D97-AF65-F5344CB8AC3E}">
        <p14:creationId xmlns:p14="http://schemas.microsoft.com/office/powerpoint/2010/main" val="1672100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D70AE6-689D-7442-BAF1-677D9B08556B}" type="slidenum">
              <a:rPr lang="en-US" smtClean="0"/>
              <a:t>20</a:t>
            </a:fld>
            <a:endParaRPr lang="en-US"/>
          </a:p>
        </p:txBody>
      </p:sp>
    </p:spTree>
    <p:extLst>
      <p:ext uri="{BB962C8B-B14F-4D97-AF65-F5344CB8AC3E}">
        <p14:creationId xmlns:p14="http://schemas.microsoft.com/office/powerpoint/2010/main" val="3873254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Tickets and charter revenue are based on 2022 season which had no rain or storms. </a:t>
            </a:r>
          </a:p>
        </p:txBody>
      </p:sp>
      <p:sp>
        <p:nvSpPr>
          <p:cNvPr id="4" name="Slide Number Placeholder 3"/>
          <p:cNvSpPr>
            <a:spLocks noGrp="1"/>
          </p:cNvSpPr>
          <p:nvPr>
            <p:ph type="sldNum" sz="quarter" idx="5"/>
          </p:nvPr>
        </p:nvSpPr>
        <p:spPr/>
        <p:txBody>
          <a:bodyPr/>
          <a:lstStyle/>
          <a:p>
            <a:fld id="{C0D70AE6-689D-7442-BAF1-677D9B08556B}" type="slidenum">
              <a:rPr lang="en-US" smtClean="0"/>
              <a:t>2</a:t>
            </a:fld>
            <a:endParaRPr lang="en-US"/>
          </a:p>
        </p:txBody>
      </p:sp>
    </p:spTree>
    <p:extLst>
      <p:ext uri="{BB962C8B-B14F-4D97-AF65-F5344CB8AC3E}">
        <p14:creationId xmlns:p14="http://schemas.microsoft.com/office/powerpoint/2010/main" val="4228724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D70AE6-689D-7442-BAF1-677D9B08556B}" type="slidenum">
              <a:rPr lang="en-US" smtClean="0"/>
              <a:t>3</a:t>
            </a:fld>
            <a:endParaRPr lang="en-US"/>
          </a:p>
        </p:txBody>
      </p:sp>
    </p:spTree>
    <p:extLst>
      <p:ext uri="{BB962C8B-B14F-4D97-AF65-F5344CB8AC3E}">
        <p14:creationId xmlns:p14="http://schemas.microsoft.com/office/powerpoint/2010/main" val="3745076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D70AE6-689D-7442-BAF1-677D9B08556B}" type="slidenum">
              <a:rPr lang="en-US" smtClean="0"/>
              <a:t>4</a:t>
            </a:fld>
            <a:endParaRPr lang="en-US"/>
          </a:p>
        </p:txBody>
      </p:sp>
    </p:spTree>
    <p:extLst>
      <p:ext uri="{BB962C8B-B14F-4D97-AF65-F5344CB8AC3E}">
        <p14:creationId xmlns:p14="http://schemas.microsoft.com/office/powerpoint/2010/main" val="4120407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D70AE6-689D-7442-BAF1-677D9B08556B}" type="slidenum">
              <a:rPr lang="en-US" smtClean="0"/>
              <a:t>5</a:t>
            </a:fld>
            <a:endParaRPr lang="en-US"/>
          </a:p>
        </p:txBody>
      </p:sp>
    </p:spTree>
    <p:extLst>
      <p:ext uri="{BB962C8B-B14F-4D97-AF65-F5344CB8AC3E}">
        <p14:creationId xmlns:p14="http://schemas.microsoft.com/office/powerpoint/2010/main" val="438537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D70AE6-689D-7442-BAF1-677D9B08556B}" type="slidenum">
              <a:rPr lang="en-US" smtClean="0"/>
              <a:t>6</a:t>
            </a:fld>
            <a:endParaRPr lang="en-US"/>
          </a:p>
        </p:txBody>
      </p:sp>
    </p:spTree>
    <p:extLst>
      <p:ext uri="{BB962C8B-B14F-4D97-AF65-F5344CB8AC3E}">
        <p14:creationId xmlns:p14="http://schemas.microsoft.com/office/powerpoint/2010/main" val="1847602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D70AE6-689D-7442-BAF1-677D9B08556B}" type="slidenum">
              <a:rPr lang="en-US" smtClean="0"/>
              <a:t>7</a:t>
            </a:fld>
            <a:endParaRPr lang="en-US"/>
          </a:p>
        </p:txBody>
      </p:sp>
    </p:spTree>
    <p:extLst>
      <p:ext uri="{BB962C8B-B14F-4D97-AF65-F5344CB8AC3E}">
        <p14:creationId xmlns:p14="http://schemas.microsoft.com/office/powerpoint/2010/main" val="1000750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D70AE6-689D-7442-BAF1-677D9B08556B}" type="slidenum">
              <a:rPr lang="en-US" smtClean="0"/>
              <a:t>8</a:t>
            </a:fld>
            <a:endParaRPr lang="en-US"/>
          </a:p>
        </p:txBody>
      </p:sp>
    </p:spTree>
    <p:extLst>
      <p:ext uri="{BB962C8B-B14F-4D97-AF65-F5344CB8AC3E}">
        <p14:creationId xmlns:p14="http://schemas.microsoft.com/office/powerpoint/2010/main" val="3571028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D70AE6-689D-7442-BAF1-677D9B08556B}" type="slidenum">
              <a:rPr lang="en-US" smtClean="0"/>
              <a:t>9</a:t>
            </a:fld>
            <a:endParaRPr lang="en-US"/>
          </a:p>
        </p:txBody>
      </p:sp>
    </p:spTree>
    <p:extLst>
      <p:ext uri="{BB962C8B-B14F-4D97-AF65-F5344CB8AC3E}">
        <p14:creationId xmlns:p14="http://schemas.microsoft.com/office/powerpoint/2010/main" val="2023120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C3056-DB80-384E-90E0-DD1C8280E9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B177745-60B1-FA43-9DF2-9C9E2F975A05}"/>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B42CA4-DACD-8147-B23E-BB9F4D0D250A}"/>
              </a:ext>
            </a:extLst>
          </p:cNvPr>
          <p:cNvSpPr>
            <a:spLocks noGrp="1"/>
          </p:cNvSpPr>
          <p:nvPr>
            <p:ph type="dt" sz="half" idx="10"/>
          </p:nvPr>
        </p:nvSpPr>
        <p:spPr/>
        <p:txBody>
          <a:bodyPr/>
          <a:lstStyle/>
          <a:p>
            <a:fld id="{6A4403F8-80D1-B84A-88DB-8CF395F609C8}" type="datetimeFigureOut">
              <a:rPr lang="en-US" smtClean="0"/>
              <a:t>1/20/23</a:t>
            </a:fld>
            <a:endParaRPr lang="en-US"/>
          </a:p>
        </p:txBody>
      </p:sp>
      <p:sp>
        <p:nvSpPr>
          <p:cNvPr id="5" name="Footer Placeholder 4">
            <a:extLst>
              <a:ext uri="{FF2B5EF4-FFF2-40B4-BE49-F238E27FC236}">
                <a16:creationId xmlns:a16="http://schemas.microsoft.com/office/drawing/2014/main" id="{78F4504E-63DE-FF4B-9BCD-595F45D165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E131FD-2FE3-D04D-A8CB-A5569E100CED}"/>
              </a:ext>
            </a:extLst>
          </p:cNvPr>
          <p:cNvSpPr>
            <a:spLocks noGrp="1"/>
          </p:cNvSpPr>
          <p:nvPr>
            <p:ph type="sldNum" sz="quarter" idx="12"/>
          </p:nvPr>
        </p:nvSpPr>
        <p:spPr/>
        <p:txBody>
          <a:bodyPr/>
          <a:lstStyle/>
          <a:p>
            <a:fld id="{14E92FBC-FFB2-1C48-98FD-266E42318508}" type="slidenum">
              <a:rPr lang="en-US" smtClean="0"/>
              <a:t>‹#›</a:t>
            </a:fld>
            <a:endParaRPr lang="en-US"/>
          </a:p>
        </p:txBody>
      </p:sp>
    </p:spTree>
    <p:extLst>
      <p:ext uri="{BB962C8B-B14F-4D97-AF65-F5344CB8AC3E}">
        <p14:creationId xmlns:p14="http://schemas.microsoft.com/office/powerpoint/2010/main" val="3481409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7CCD4-E812-E841-B68A-B595929ACB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5E00B9-8C17-954B-90DC-B932683959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9AA628-EE67-FC43-A4F1-A224E302C86B}"/>
              </a:ext>
            </a:extLst>
          </p:cNvPr>
          <p:cNvSpPr>
            <a:spLocks noGrp="1"/>
          </p:cNvSpPr>
          <p:nvPr>
            <p:ph type="dt" sz="half" idx="10"/>
          </p:nvPr>
        </p:nvSpPr>
        <p:spPr/>
        <p:txBody>
          <a:bodyPr/>
          <a:lstStyle/>
          <a:p>
            <a:fld id="{6A4403F8-80D1-B84A-88DB-8CF395F609C8}" type="datetimeFigureOut">
              <a:rPr lang="en-US" smtClean="0"/>
              <a:t>1/20/23</a:t>
            </a:fld>
            <a:endParaRPr lang="en-US"/>
          </a:p>
        </p:txBody>
      </p:sp>
      <p:sp>
        <p:nvSpPr>
          <p:cNvPr id="5" name="Footer Placeholder 4">
            <a:extLst>
              <a:ext uri="{FF2B5EF4-FFF2-40B4-BE49-F238E27FC236}">
                <a16:creationId xmlns:a16="http://schemas.microsoft.com/office/drawing/2014/main" id="{149F60C9-DA98-EE46-A213-1FAD322A5C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98D566-1B1B-E949-BEDC-B6B34BA8FFAB}"/>
              </a:ext>
            </a:extLst>
          </p:cNvPr>
          <p:cNvSpPr>
            <a:spLocks noGrp="1"/>
          </p:cNvSpPr>
          <p:nvPr>
            <p:ph type="sldNum" sz="quarter" idx="12"/>
          </p:nvPr>
        </p:nvSpPr>
        <p:spPr/>
        <p:txBody>
          <a:bodyPr/>
          <a:lstStyle/>
          <a:p>
            <a:fld id="{14E92FBC-FFB2-1C48-98FD-266E42318508}" type="slidenum">
              <a:rPr lang="en-US" smtClean="0"/>
              <a:t>‹#›</a:t>
            </a:fld>
            <a:endParaRPr lang="en-US"/>
          </a:p>
        </p:txBody>
      </p:sp>
    </p:spTree>
    <p:extLst>
      <p:ext uri="{BB962C8B-B14F-4D97-AF65-F5344CB8AC3E}">
        <p14:creationId xmlns:p14="http://schemas.microsoft.com/office/powerpoint/2010/main" val="2930309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C258A8-5132-854A-9BF9-761EA6D1147C}"/>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0B30F4-ED04-5E46-8B46-1FFFC5C10130}"/>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C254CC-FF54-C842-A132-39F3D386F53B}"/>
              </a:ext>
            </a:extLst>
          </p:cNvPr>
          <p:cNvSpPr>
            <a:spLocks noGrp="1"/>
          </p:cNvSpPr>
          <p:nvPr>
            <p:ph type="dt" sz="half" idx="10"/>
          </p:nvPr>
        </p:nvSpPr>
        <p:spPr/>
        <p:txBody>
          <a:bodyPr/>
          <a:lstStyle/>
          <a:p>
            <a:fld id="{6A4403F8-80D1-B84A-88DB-8CF395F609C8}" type="datetimeFigureOut">
              <a:rPr lang="en-US" smtClean="0"/>
              <a:t>1/20/23</a:t>
            </a:fld>
            <a:endParaRPr lang="en-US"/>
          </a:p>
        </p:txBody>
      </p:sp>
      <p:sp>
        <p:nvSpPr>
          <p:cNvPr id="5" name="Footer Placeholder 4">
            <a:extLst>
              <a:ext uri="{FF2B5EF4-FFF2-40B4-BE49-F238E27FC236}">
                <a16:creationId xmlns:a16="http://schemas.microsoft.com/office/drawing/2014/main" id="{00620F19-33A7-4342-AFD4-E088BC201C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14465A-834E-7848-BD69-C6E5CF2CCD39}"/>
              </a:ext>
            </a:extLst>
          </p:cNvPr>
          <p:cNvSpPr>
            <a:spLocks noGrp="1"/>
          </p:cNvSpPr>
          <p:nvPr>
            <p:ph type="sldNum" sz="quarter" idx="12"/>
          </p:nvPr>
        </p:nvSpPr>
        <p:spPr/>
        <p:txBody>
          <a:bodyPr/>
          <a:lstStyle/>
          <a:p>
            <a:fld id="{14E92FBC-FFB2-1C48-98FD-266E42318508}" type="slidenum">
              <a:rPr lang="en-US" smtClean="0"/>
              <a:t>‹#›</a:t>
            </a:fld>
            <a:endParaRPr lang="en-US"/>
          </a:p>
        </p:txBody>
      </p:sp>
    </p:spTree>
    <p:extLst>
      <p:ext uri="{BB962C8B-B14F-4D97-AF65-F5344CB8AC3E}">
        <p14:creationId xmlns:p14="http://schemas.microsoft.com/office/powerpoint/2010/main" val="2337571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953B9-697B-8C44-830C-C1F9DA01F7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B8B2AE-83B9-3440-9B99-AA22AEE11E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F216B8-B0D6-114B-BE1F-C3C2B28A4237}"/>
              </a:ext>
            </a:extLst>
          </p:cNvPr>
          <p:cNvSpPr>
            <a:spLocks noGrp="1"/>
          </p:cNvSpPr>
          <p:nvPr>
            <p:ph type="dt" sz="half" idx="10"/>
          </p:nvPr>
        </p:nvSpPr>
        <p:spPr/>
        <p:txBody>
          <a:bodyPr/>
          <a:lstStyle/>
          <a:p>
            <a:fld id="{6A4403F8-80D1-B84A-88DB-8CF395F609C8}" type="datetimeFigureOut">
              <a:rPr lang="en-US" smtClean="0"/>
              <a:t>1/20/23</a:t>
            </a:fld>
            <a:endParaRPr lang="en-US"/>
          </a:p>
        </p:txBody>
      </p:sp>
      <p:sp>
        <p:nvSpPr>
          <p:cNvPr id="5" name="Footer Placeholder 4">
            <a:extLst>
              <a:ext uri="{FF2B5EF4-FFF2-40B4-BE49-F238E27FC236}">
                <a16:creationId xmlns:a16="http://schemas.microsoft.com/office/drawing/2014/main" id="{53C5FCA5-D37B-2341-BD26-FAF102316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F8C976-01B4-E841-AAA1-3CB506B3344E}"/>
              </a:ext>
            </a:extLst>
          </p:cNvPr>
          <p:cNvSpPr>
            <a:spLocks noGrp="1"/>
          </p:cNvSpPr>
          <p:nvPr>
            <p:ph type="sldNum" sz="quarter" idx="12"/>
          </p:nvPr>
        </p:nvSpPr>
        <p:spPr/>
        <p:txBody>
          <a:bodyPr/>
          <a:lstStyle/>
          <a:p>
            <a:fld id="{14E92FBC-FFB2-1C48-98FD-266E42318508}" type="slidenum">
              <a:rPr lang="en-US" smtClean="0"/>
              <a:t>‹#›</a:t>
            </a:fld>
            <a:endParaRPr lang="en-US"/>
          </a:p>
        </p:txBody>
      </p:sp>
    </p:spTree>
    <p:extLst>
      <p:ext uri="{BB962C8B-B14F-4D97-AF65-F5344CB8AC3E}">
        <p14:creationId xmlns:p14="http://schemas.microsoft.com/office/powerpoint/2010/main" val="584407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9A9C0-6D4F-6340-940A-BFB81129C2E7}"/>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6E29D7-BF17-074C-9B9B-6F314FD77928}"/>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FE8869-54F2-C340-991D-24AA565F5166}"/>
              </a:ext>
            </a:extLst>
          </p:cNvPr>
          <p:cNvSpPr>
            <a:spLocks noGrp="1"/>
          </p:cNvSpPr>
          <p:nvPr>
            <p:ph type="dt" sz="half" idx="10"/>
          </p:nvPr>
        </p:nvSpPr>
        <p:spPr/>
        <p:txBody>
          <a:bodyPr/>
          <a:lstStyle/>
          <a:p>
            <a:fld id="{6A4403F8-80D1-B84A-88DB-8CF395F609C8}" type="datetimeFigureOut">
              <a:rPr lang="en-US" smtClean="0"/>
              <a:t>1/20/23</a:t>
            </a:fld>
            <a:endParaRPr lang="en-US"/>
          </a:p>
        </p:txBody>
      </p:sp>
      <p:sp>
        <p:nvSpPr>
          <p:cNvPr id="5" name="Footer Placeholder 4">
            <a:extLst>
              <a:ext uri="{FF2B5EF4-FFF2-40B4-BE49-F238E27FC236}">
                <a16:creationId xmlns:a16="http://schemas.microsoft.com/office/drawing/2014/main" id="{247A4AF7-2631-464D-9FF2-9C27665D27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155FDE-9DEC-7241-BDAE-26C378A831DE}"/>
              </a:ext>
            </a:extLst>
          </p:cNvPr>
          <p:cNvSpPr>
            <a:spLocks noGrp="1"/>
          </p:cNvSpPr>
          <p:nvPr>
            <p:ph type="sldNum" sz="quarter" idx="12"/>
          </p:nvPr>
        </p:nvSpPr>
        <p:spPr/>
        <p:txBody>
          <a:bodyPr/>
          <a:lstStyle/>
          <a:p>
            <a:fld id="{14E92FBC-FFB2-1C48-98FD-266E42318508}" type="slidenum">
              <a:rPr lang="en-US" smtClean="0"/>
              <a:t>‹#›</a:t>
            </a:fld>
            <a:endParaRPr lang="en-US"/>
          </a:p>
        </p:txBody>
      </p:sp>
    </p:spTree>
    <p:extLst>
      <p:ext uri="{BB962C8B-B14F-4D97-AF65-F5344CB8AC3E}">
        <p14:creationId xmlns:p14="http://schemas.microsoft.com/office/powerpoint/2010/main" val="2345713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4D709-1B1E-2745-998D-147CD6759A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E8AFA6-C071-1740-8898-E6CCD386BA4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EF98AF-94C4-A043-8335-66D9E7888D5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11F71D-A6DF-0842-9E90-43033393E8BB}"/>
              </a:ext>
            </a:extLst>
          </p:cNvPr>
          <p:cNvSpPr>
            <a:spLocks noGrp="1"/>
          </p:cNvSpPr>
          <p:nvPr>
            <p:ph type="dt" sz="half" idx="10"/>
          </p:nvPr>
        </p:nvSpPr>
        <p:spPr/>
        <p:txBody>
          <a:bodyPr/>
          <a:lstStyle/>
          <a:p>
            <a:fld id="{6A4403F8-80D1-B84A-88DB-8CF395F609C8}" type="datetimeFigureOut">
              <a:rPr lang="en-US" smtClean="0"/>
              <a:t>1/20/23</a:t>
            </a:fld>
            <a:endParaRPr lang="en-US"/>
          </a:p>
        </p:txBody>
      </p:sp>
      <p:sp>
        <p:nvSpPr>
          <p:cNvPr id="6" name="Footer Placeholder 5">
            <a:extLst>
              <a:ext uri="{FF2B5EF4-FFF2-40B4-BE49-F238E27FC236}">
                <a16:creationId xmlns:a16="http://schemas.microsoft.com/office/drawing/2014/main" id="{C74D6ABB-CFF6-1445-A5A7-0F90F02F85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912989-4A2D-EC4B-9E15-1A3B5B908A89}"/>
              </a:ext>
            </a:extLst>
          </p:cNvPr>
          <p:cNvSpPr>
            <a:spLocks noGrp="1"/>
          </p:cNvSpPr>
          <p:nvPr>
            <p:ph type="sldNum" sz="quarter" idx="12"/>
          </p:nvPr>
        </p:nvSpPr>
        <p:spPr/>
        <p:txBody>
          <a:bodyPr/>
          <a:lstStyle/>
          <a:p>
            <a:fld id="{14E92FBC-FFB2-1C48-98FD-266E42318508}" type="slidenum">
              <a:rPr lang="en-US" smtClean="0"/>
              <a:t>‹#›</a:t>
            </a:fld>
            <a:endParaRPr lang="en-US"/>
          </a:p>
        </p:txBody>
      </p:sp>
    </p:spTree>
    <p:extLst>
      <p:ext uri="{BB962C8B-B14F-4D97-AF65-F5344CB8AC3E}">
        <p14:creationId xmlns:p14="http://schemas.microsoft.com/office/powerpoint/2010/main" val="2813531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05786-D829-644C-BA34-7313E34BC9A4}"/>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1EDAC4-D711-034D-A35D-06DA66382081}"/>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0B6031-F9CF-3340-BA36-25298D27F946}"/>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448795-B67C-704E-B5E1-4D9FF3E96526}"/>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99FCA6-EACB-E141-BA23-55F35892E293}"/>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543A2C-326B-644C-A5D7-471A11FF73E0}"/>
              </a:ext>
            </a:extLst>
          </p:cNvPr>
          <p:cNvSpPr>
            <a:spLocks noGrp="1"/>
          </p:cNvSpPr>
          <p:nvPr>
            <p:ph type="dt" sz="half" idx="10"/>
          </p:nvPr>
        </p:nvSpPr>
        <p:spPr/>
        <p:txBody>
          <a:bodyPr/>
          <a:lstStyle/>
          <a:p>
            <a:fld id="{6A4403F8-80D1-B84A-88DB-8CF395F609C8}" type="datetimeFigureOut">
              <a:rPr lang="en-US" smtClean="0"/>
              <a:t>1/20/23</a:t>
            </a:fld>
            <a:endParaRPr lang="en-US"/>
          </a:p>
        </p:txBody>
      </p:sp>
      <p:sp>
        <p:nvSpPr>
          <p:cNvPr id="8" name="Footer Placeholder 7">
            <a:extLst>
              <a:ext uri="{FF2B5EF4-FFF2-40B4-BE49-F238E27FC236}">
                <a16:creationId xmlns:a16="http://schemas.microsoft.com/office/drawing/2014/main" id="{F9D3A76C-1335-B64E-AD68-9D70C286C5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C5E9F8E-C9E5-1248-B7A6-61EA73A243D9}"/>
              </a:ext>
            </a:extLst>
          </p:cNvPr>
          <p:cNvSpPr>
            <a:spLocks noGrp="1"/>
          </p:cNvSpPr>
          <p:nvPr>
            <p:ph type="sldNum" sz="quarter" idx="12"/>
          </p:nvPr>
        </p:nvSpPr>
        <p:spPr/>
        <p:txBody>
          <a:bodyPr/>
          <a:lstStyle/>
          <a:p>
            <a:fld id="{14E92FBC-FFB2-1C48-98FD-266E42318508}" type="slidenum">
              <a:rPr lang="en-US" smtClean="0"/>
              <a:t>‹#›</a:t>
            </a:fld>
            <a:endParaRPr lang="en-US"/>
          </a:p>
        </p:txBody>
      </p:sp>
    </p:spTree>
    <p:extLst>
      <p:ext uri="{BB962C8B-B14F-4D97-AF65-F5344CB8AC3E}">
        <p14:creationId xmlns:p14="http://schemas.microsoft.com/office/powerpoint/2010/main" val="1741569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C4D30-E860-0744-B325-94289838B3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D20C77-FBD7-8444-B9AF-C60ACC8C5C11}"/>
              </a:ext>
            </a:extLst>
          </p:cNvPr>
          <p:cNvSpPr>
            <a:spLocks noGrp="1"/>
          </p:cNvSpPr>
          <p:nvPr>
            <p:ph type="dt" sz="half" idx="10"/>
          </p:nvPr>
        </p:nvSpPr>
        <p:spPr/>
        <p:txBody>
          <a:bodyPr/>
          <a:lstStyle/>
          <a:p>
            <a:fld id="{6A4403F8-80D1-B84A-88DB-8CF395F609C8}" type="datetimeFigureOut">
              <a:rPr lang="en-US" smtClean="0"/>
              <a:t>1/20/23</a:t>
            </a:fld>
            <a:endParaRPr lang="en-US"/>
          </a:p>
        </p:txBody>
      </p:sp>
      <p:sp>
        <p:nvSpPr>
          <p:cNvPr id="4" name="Footer Placeholder 3">
            <a:extLst>
              <a:ext uri="{FF2B5EF4-FFF2-40B4-BE49-F238E27FC236}">
                <a16:creationId xmlns:a16="http://schemas.microsoft.com/office/drawing/2014/main" id="{CE2F2F53-A5F6-2E42-836C-C2AFA1CEFF0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738B52-70B6-4944-BE9B-9B302F368F5E}"/>
              </a:ext>
            </a:extLst>
          </p:cNvPr>
          <p:cNvSpPr>
            <a:spLocks noGrp="1"/>
          </p:cNvSpPr>
          <p:nvPr>
            <p:ph type="sldNum" sz="quarter" idx="12"/>
          </p:nvPr>
        </p:nvSpPr>
        <p:spPr/>
        <p:txBody>
          <a:bodyPr/>
          <a:lstStyle/>
          <a:p>
            <a:fld id="{14E92FBC-FFB2-1C48-98FD-266E42318508}" type="slidenum">
              <a:rPr lang="en-US" smtClean="0"/>
              <a:t>‹#›</a:t>
            </a:fld>
            <a:endParaRPr lang="en-US"/>
          </a:p>
        </p:txBody>
      </p:sp>
    </p:spTree>
    <p:extLst>
      <p:ext uri="{BB962C8B-B14F-4D97-AF65-F5344CB8AC3E}">
        <p14:creationId xmlns:p14="http://schemas.microsoft.com/office/powerpoint/2010/main" val="1687030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C78B62-869F-224F-A6E1-F8895B95C92A}"/>
              </a:ext>
            </a:extLst>
          </p:cNvPr>
          <p:cNvSpPr>
            <a:spLocks noGrp="1"/>
          </p:cNvSpPr>
          <p:nvPr>
            <p:ph type="dt" sz="half" idx="10"/>
          </p:nvPr>
        </p:nvSpPr>
        <p:spPr/>
        <p:txBody>
          <a:bodyPr/>
          <a:lstStyle/>
          <a:p>
            <a:fld id="{6A4403F8-80D1-B84A-88DB-8CF395F609C8}" type="datetimeFigureOut">
              <a:rPr lang="en-US" smtClean="0"/>
              <a:t>1/20/23</a:t>
            </a:fld>
            <a:endParaRPr lang="en-US"/>
          </a:p>
        </p:txBody>
      </p:sp>
      <p:sp>
        <p:nvSpPr>
          <p:cNvPr id="3" name="Footer Placeholder 2">
            <a:extLst>
              <a:ext uri="{FF2B5EF4-FFF2-40B4-BE49-F238E27FC236}">
                <a16:creationId xmlns:a16="http://schemas.microsoft.com/office/drawing/2014/main" id="{DD6549B7-218A-E14C-A02F-39FD81830C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DC9CAC-7551-B14D-BEAF-1919450711A8}"/>
              </a:ext>
            </a:extLst>
          </p:cNvPr>
          <p:cNvSpPr>
            <a:spLocks noGrp="1"/>
          </p:cNvSpPr>
          <p:nvPr>
            <p:ph type="sldNum" sz="quarter" idx="12"/>
          </p:nvPr>
        </p:nvSpPr>
        <p:spPr/>
        <p:txBody>
          <a:bodyPr/>
          <a:lstStyle/>
          <a:p>
            <a:fld id="{14E92FBC-FFB2-1C48-98FD-266E42318508}" type="slidenum">
              <a:rPr lang="en-US" smtClean="0"/>
              <a:t>‹#›</a:t>
            </a:fld>
            <a:endParaRPr lang="en-US"/>
          </a:p>
        </p:txBody>
      </p:sp>
    </p:spTree>
    <p:extLst>
      <p:ext uri="{BB962C8B-B14F-4D97-AF65-F5344CB8AC3E}">
        <p14:creationId xmlns:p14="http://schemas.microsoft.com/office/powerpoint/2010/main" val="548437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8EC19-34AA-D245-9945-2B0D0B7596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8CE3E8-7E0A-7643-95D2-B7489B0D2413}"/>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55BB3E-5BEC-534F-9265-83F56683DA78}"/>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FF6C01-275F-8846-9503-45C8B671EFC7}"/>
              </a:ext>
            </a:extLst>
          </p:cNvPr>
          <p:cNvSpPr>
            <a:spLocks noGrp="1"/>
          </p:cNvSpPr>
          <p:nvPr>
            <p:ph type="dt" sz="half" idx="10"/>
          </p:nvPr>
        </p:nvSpPr>
        <p:spPr/>
        <p:txBody>
          <a:bodyPr/>
          <a:lstStyle/>
          <a:p>
            <a:fld id="{6A4403F8-80D1-B84A-88DB-8CF395F609C8}" type="datetimeFigureOut">
              <a:rPr lang="en-US" smtClean="0"/>
              <a:t>1/20/23</a:t>
            </a:fld>
            <a:endParaRPr lang="en-US"/>
          </a:p>
        </p:txBody>
      </p:sp>
      <p:sp>
        <p:nvSpPr>
          <p:cNvPr id="6" name="Footer Placeholder 5">
            <a:extLst>
              <a:ext uri="{FF2B5EF4-FFF2-40B4-BE49-F238E27FC236}">
                <a16:creationId xmlns:a16="http://schemas.microsoft.com/office/drawing/2014/main" id="{E35A7633-6E38-8D4E-A78B-CF841088F5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3A709E-AB4A-9A40-8CDB-E9CC8F3668FA}"/>
              </a:ext>
            </a:extLst>
          </p:cNvPr>
          <p:cNvSpPr>
            <a:spLocks noGrp="1"/>
          </p:cNvSpPr>
          <p:nvPr>
            <p:ph type="sldNum" sz="quarter" idx="12"/>
          </p:nvPr>
        </p:nvSpPr>
        <p:spPr/>
        <p:txBody>
          <a:bodyPr/>
          <a:lstStyle/>
          <a:p>
            <a:fld id="{14E92FBC-FFB2-1C48-98FD-266E42318508}" type="slidenum">
              <a:rPr lang="en-US" smtClean="0"/>
              <a:t>‹#›</a:t>
            </a:fld>
            <a:endParaRPr lang="en-US"/>
          </a:p>
        </p:txBody>
      </p:sp>
    </p:spTree>
    <p:extLst>
      <p:ext uri="{BB962C8B-B14F-4D97-AF65-F5344CB8AC3E}">
        <p14:creationId xmlns:p14="http://schemas.microsoft.com/office/powerpoint/2010/main" val="3854507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F4D83-41AD-724D-8B22-7EF5C53E54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F991A2-F975-7443-8F99-57083E16DC88}"/>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F188F813-38A8-E24D-84E9-3C32792A2F9E}"/>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976CCF-25DA-AA49-BD00-3B3E030A3162}"/>
              </a:ext>
            </a:extLst>
          </p:cNvPr>
          <p:cNvSpPr>
            <a:spLocks noGrp="1"/>
          </p:cNvSpPr>
          <p:nvPr>
            <p:ph type="dt" sz="half" idx="10"/>
          </p:nvPr>
        </p:nvSpPr>
        <p:spPr/>
        <p:txBody>
          <a:bodyPr/>
          <a:lstStyle/>
          <a:p>
            <a:fld id="{6A4403F8-80D1-B84A-88DB-8CF395F609C8}" type="datetimeFigureOut">
              <a:rPr lang="en-US" smtClean="0"/>
              <a:t>1/20/23</a:t>
            </a:fld>
            <a:endParaRPr lang="en-US"/>
          </a:p>
        </p:txBody>
      </p:sp>
      <p:sp>
        <p:nvSpPr>
          <p:cNvPr id="6" name="Footer Placeholder 5">
            <a:extLst>
              <a:ext uri="{FF2B5EF4-FFF2-40B4-BE49-F238E27FC236}">
                <a16:creationId xmlns:a16="http://schemas.microsoft.com/office/drawing/2014/main" id="{2D1018A5-BEF0-E647-B9FD-ACC5307AB6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DA1745-8824-1444-B9FC-33EF5CD73139}"/>
              </a:ext>
            </a:extLst>
          </p:cNvPr>
          <p:cNvSpPr>
            <a:spLocks noGrp="1"/>
          </p:cNvSpPr>
          <p:nvPr>
            <p:ph type="sldNum" sz="quarter" idx="12"/>
          </p:nvPr>
        </p:nvSpPr>
        <p:spPr/>
        <p:txBody>
          <a:bodyPr/>
          <a:lstStyle/>
          <a:p>
            <a:fld id="{14E92FBC-FFB2-1C48-98FD-266E42318508}" type="slidenum">
              <a:rPr lang="en-US" smtClean="0"/>
              <a:t>‹#›</a:t>
            </a:fld>
            <a:endParaRPr lang="en-US"/>
          </a:p>
        </p:txBody>
      </p:sp>
    </p:spTree>
    <p:extLst>
      <p:ext uri="{BB962C8B-B14F-4D97-AF65-F5344CB8AC3E}">
        <p14:creationId xmlns:p14="http://schemas.microsoft.com/office/powerpoint/2010/main" val="3538205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A336E3-94FB-8E43-9AF1-C7E7909DF459}"/>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982C8F-40DD-8C48-AAFA-5D83B21804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7C2DD1-BEEC-B340-B858-069A919CE1F5}"/>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4403F8-80D1-B84A-88DB-8CF395F609C8}" type="datetimeFigureOut">
              <a:rPr lang="en-US" smtClean="0"/>
              <a:t>1/20/23</a:t>
            </a:fld>
            <a:endParaRPr lang="en-US"/>
          </a:p>
        </p:txBody>
      </p:sp>
      <p:sp>
        <p:nvSpPr>
          <p:cNvPr id="5" name="Footer Placeholder 4">
            <a:extLst>
              <a:ext uri="{FF2B5EF4-FFF2-40B4-BE49-F238E27FC236}">
                <a16:creationId xmlns:a16="http://schemas.microsoft.com/office/drawing/2014/main" id="{89FB232E-8366-6145-853D-09C10F005D6B}"/>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150ED8-B6F2-8B47-ADD3-8F4B7549B529}"/>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E92FBC-FFB2-1C48-98FD-266E42318508}" type="slidenum">
              <a:rPr lang="en-US" smtClean="0"/>
              <a:t>‹#›</a:t>
            </a:fld>
            <a:endParaRPr lang="en-US"/>
          </a:p>
        </p:txBody>
      </p:sp>
    </p:spTree>
    <p:extLst>
      <p:ext uri="{BB962C8B-B14F-4D97-AF65-F5344CB8AC3E}">
        <p14:creationId xmlns:p14="http://schemas.microsoft.com/office/powerpoint/2010/main" val="13673908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emf"/><Relationship Id="rId7"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theday.com/local-news/20141111/four-more-groups-join-push-for-thames-river-heritage-park/"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DBC80A-29EB-0C4C-94EE-1596ED3A9E79}"/>
              </a:ext>
            </a:extLst>
          </p:cNvPr>
          <p:cNvPicPr>
            <a:picLocks noChangeAspect="1"/>
          </p:cNvPicPr>
          <p:nvPr/>
        </p:nvPicPr>
        <p:blipFill rotWithShape="1">
          <a:blip r:embed="rId3"/>
          <a:srcRect l="7860" r="8549"/>
          <a:stretch/>
        </p:blipFill>
        <p:spPr>
          <a:xfrm>
            <a:off x="768319" y="2071688"/>
            <a:ext cx="5024976" cy="2254307"/>
          </a:xfrm>
          <a:prstGeom prst="rect">
            <a:avLst/>
          </a:prstGeom>
        </p:spPr>
      </p:pic>
      <p:pic>
        <p:nvPicPr>
          <p:cNvPr id="4" name="Picture 3">
            <a:extLst>
              <a:ext uri="{FF2B5EF4-FFF2-40B4-BE49-F238E27FC236}">
                <a16:creationId xmlns:a16="http://schemas.microsoft.com/office/drawing/2014/main" id="{96CB6404-38ED-3F0D-6572-11F043C2E941}"/>
              </a:ext>
            </a:extLst>
          </p:cNvPr>
          <p:cNvPicPr>
            <a:picLocks noChangeAspect="1"/>
          </p:cNvPicPr>
          <p:nvPr/>
        </p:nvPicPr>
        <p:blipFill rotWithShape="1">
          <a:blip r:embed="rId4">
            <a:extLst>
              <a:ext uri="{28A0092B-C50C-407E-A947-70E740481C1C}">
                <a14:useLocalDpi xmlns:a14="http://schemas.microsoft.com/office/drawing/2010/main" val="0"/>
              </a:ext>
            </a:extLst>
          </a:blip>
          <a:srcRect t="34505" r="1416" b="6597"/>
          <a:stretch/>
        </p:blipFill>
        <p:spPr bwMode="auto">
          <a:xfrm>
            <a:off x="6398707" y="225070"/>
            <a:ext cx="4856003" cy="64743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63509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DB4B2-DEDF-87C1-79C9-22D15FA9CAB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C0D7898-9B35-52DA-50A8-6B425A9BE78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18A9022-9408-711C-9F5C-F61D985E1710}"/>
              </a:ext>
            </a:extLst>
          </p:cNvPr>
          <p:cNvPicPr>
            <a:picLocks noChangeAspect="1"/>
          </p:cNvPicPr>
          <p:nvPr/>
        </p:nvPicPr>
        <p:blipFill>
          <a:blip r:embed="rId3"/>
          <a:stretch>
            <a:fillRect/>
          </a:stretch>
        </p:blipFill>
        <p:spPr>
          <a:xfrm>
            <a:off x="576944" y="361395"/>
            <a:ext cx="11012198" cy="6033278"/>
          </a:xfrm>
          <a:prstGeom prst="rect">
            <a:avLst/>
          </a:prstGeom>
        </p:spPr>
      </p:pic>
    </p:spTree>
    <p:extLst>
      <p:ext uri="{BB962C8B-B14F-4D97-AF65-F5344CB8AC3E}">
        <p14:creationId xmlns:p14="http://schemas.microsoft.com/office/powerpoint/2010/main" val="1134568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29A096-21B1-CAEC-6738-BB228D13847B}"/>
              </a:ext>
            </a:extLst>
          </p:cNvPr>
          <p:cNvSpPr>
            <a:spLocks noGrp="1"/>
          </p:cNvSpPr>
          <p:nvPr>
            <p:ph idx="1"/>
          </p:nvPr>
        </p:nvSpPr>
        <p:spPr>
          <a:xfrm>
            <a:off x="1525229" y="880076"/>
            <a:ext cx="9141542" cy="1125690"/>
          </a:xfrm>
        </p:spPr>
        <p:txBody>
          <a:bodyPr>
            <a:normAutofit fontScale="92500" lnSpcReduction="20000"/>
          </a:bodyPr>
          <a:lstStyle/>
          <a:p>
            <a:pPr marL="0" indent="0" algn="ctr">
              <a:buNone/>
            </a:pPr>
            <a:endParaRPr lang="en-US" sz="9600" dirty="0">
              <a:solidFill>
                <a:srgbClr val="FF9300"/>
              </a:solidFill>
              <a:latin typeface="Century Gothic" panose="020B0502020202020204" pitchFamily="34" charset="0"/>
            </a:endParaRPr>
          </a:p>
        </p:txBody>
      </p:sp>
      <p:pic>
        <p:nvPicPr>
          <p:cNvPr id="5" name="Picture 4">
            <a:extLst>
              <a:ext uri="{FF2B5EF4-FFF2-40B4-BE49-F238E27FC236}">
                <a16:creationId xmlns:a16="http://schemas.microsoft.com/office/drawing/2014/main" id="{58E852BE-0F80-F597-0649-0E79C6610CD8}"/>
              </a:ext>
            </a:extLst>
          </p:cNvPr>
          <p:cNvPicPr>
            <a:picLocks noChangeAspect="1"/>
          </p:cNvPicPr>
          <p:nvPr/>
        </p:nvPicPr>
        <p:blipFill>
          <a:blip r:embed="rId3"/>
          <a:srcRect/>
          <a:stretch/>
        </p:blipFill>
        <p:spPr>
          <a:xfrm>
            <a:off x="-29496" y="189194"/>
            <a:ext cx="12517515" cy="6509107"/>
          </a:xfrm>
          <a:prstGeom prst="rect">
            <a:avLst/>
          </a:prstGeom>
        </p:spPr>
      </p:pic>
    </p:spTree>
    <p:extLst>
      <p:ext uri="{BB962C8B-B14F-4D97-AF65-F5344CB8AC3E}">
        <p14:creationId xmlns:p14="http://schemas.microsoft.com/office/powerpoint/2010/main" val="2724752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4C1FFA6-D560-FBAB-E001-5A29A83E3794}"/>
              </a:ext>
            </a:extLst>
          </p:cNvPr>
          <p:cNvPicPr>
            <a:picLocks noChangeAspect="1"/>
          </p:cNvPicPr>
          <p:nvPr/>
        </p:nvPicPr>
        <p:blipFill>
          <a:blip r:embed="rId3"/>
          <a:stretch>
            <a:fillRect/>
          </a:stretch>
        </p:blipFill>
        <p:spPr>
          <a:xfrm>
            <a:off x="1088005" y="478094"/>
            <a:ext cx="10328171" cy="2950906"/>
          </a:xfrm>
          <a:prstGeom prst="rect">
            <a:avLst/>
          </a:prstGeom>
        </p:spPr>
      </p:pic>
      <p:pic>
        <p:nvPicPr>
          <p:cNvPr id="2" name="Picture 1">
            <a:extLst>
              <a:ext uri="{FF2B5EF4-FFF2-40B4-BE49-F238E27FC236}">
                <a16:creationId xmlns:a16="http://schemas.microsoft.com/office/drawing/2014/main" id="{AD23E61F-20B1-8474-218E-B531FE8E8215}"/>
              </a:ext>
            </a:extLst>
          </p:cNvPr>
          <p:cNvPicPr>
            <a:picLocks noChangeAspect="1"/>
          </p:cNvPicPr>
          <p:nvPr/>
        </p:nvPicPr>
        <p:blipFill>
          <a:blip r:embed="rId4"/>
          <a:srcRect/>
          <a:stretch/>
        </p:blipFill>
        <p:spPr>
          <a:xfrm>
            <a:off x="1088005" y="3688481"/>
            <a:ext cx="10328171" cy="2950906"/>
          </a:xfrm>
          <a:prstGeom prst="rect">
            <a:avLst/>
          </a:prstGeom>
        </p:spPr>
      </p:pic>
    </p:spTree>
    <p:extLst>
      <p:ext uri="{BB962C8B-B14F-4D97-AF65-F5344CB8AC3E}">
        <p14:creationId xmlns:p14="http://schemas.microsoft.com/office/powerpoint/2010/main" val="3908199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4C1FFA6-D560-FBAB-E001-5A29A83E3794}"/>
              </a:ext>
            </a:extLst>
          </p:cNvPr>
          <p:cNvPicPr>
            <a:picLocks noChangeAspect="1"/>
          </p:cNvPicPr>
          <p:nvPr/>
        </p:nvPicPr>
        <p:blipFill>
          <a:blip r:embed="rId3"/>
          <a:srcRect/>
          <a:stretch/>
        </p:blipFill>
        <p:spPr>
          <a:xfrm>
            <a:off x="945130" y="249957"/>
            <a:ext cx="10328171" cy="2950906"/>
          </a:xfrm>
          <a:prstGeom prst="rect">
            <a:avLst/>
          </a:prstGeom>
        </p:spPr>
      </p:pic>
      <p:pic>
        <p:nvPicPr>
          <p:cNvPr id="2" name="Picture 1">
            <a:extLst>
              <a:ext uri="{FF2B5EF4-FFF2-40B4-BE49-F238E27FC236}">
                <a16:creationId xmlns:a16="http://schemas.microsoft.com/office/drawing/2014/main" id="{CD1E2951-3C3C-9111-03DE-D59C3D089FCB}"/>
              </a:ext>
            </a:extLst>
          </p:cNvPr>
          <p:cNvPicPr>
            <a:picLocks noChangeAspect="1"/>
          </p:cNvPicPr>
          <p:nvPr/>
        </p:nvPicPr>
        <p:blipFill>
          <a:blip r:embed="rId4"/>
          <a:srcRect/>
          <a:stretch/>
        </p:blipFill>
        <p:spPr>
          <a:xfrm>
            <a:off x="945129" y="3657137"/>
            <a:ext cx="10328171" cy="2950906"/>
          </a:xfrm>
          <a:prstGeom prst="rect">
            <a:avLst/>
          </a:prstGeom>
        </p:spPr>
      </p:pic>
    </p:spTree>
    <p:extLst>
      <p:ext uri="{BB962C8B-B14F-4D97-AF65-F5344CB8AC3E}">
        <p14:creationId xmlns:p14="http://schemas.microsoft.com/office/powerpoint/2010/main" val="13205170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E81956-B03F-BD30-726E-5DDFFAE68989}"/>
              </a:ext>
            </a:extLst>
          </p:cNvPr>
          <p:cNvPicPr>
            <a:picLocks noChangeAspect="1"/>
          </p:cNvPicPr>
          <p:nvPr/>
        </p:nvPicPr>
        <p:blipFill>
          <a:blip r:embed="rId3"/>
          <a:srcRect/>
          <a:stretch/>
        </p:blipFill>
        <p:spPr>
          <a:xfrm>
            <a:off x="-157701" y="-203200"/>
            <a:ext cx="12507402" cy="7264400"/>
          </a:xfrm>
          <a:prstGeom prst="rect">
            <a:avLst/>
          </a:prstGeom>
        </p:spPr>
      </p:pic>
    </p:spTree>
    <p:extLst>
      <p:ext uri="{BB962C8B-B14F-4D97-AF65-F5344CB8AC3E}">
        <p14:creationId xmlns:p14="http://schemas.microsoft.com/office/powerpoint/2010/main" val="1924807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E81956-B03F-BD30-726E-5DDFFAE68989}"/>
              </a:ext>
            </a:extLst>
          </p:cNvPr>
          <p:cNvPicPr>
            <a:picLocks noChangeAspect="1"/>
          </p:cNvPicPr>
          <p:nvPr/>
        </p:nvPicPr>
        <p:blipFill>
          <a:blip r:embed="rId3"/>
          <a:srcRect/>
          <a:stretch/>
        </p:blipFill>
        <p:spPr>
          <a:xfrm>
            <a:off x="-152294" y="-203200"/>
            <a:ext cx="12496587" cy="7264400"/>
          </a:xfrm>
          <a:prstGeom prst="rect">
            <a:avLst/>
          </a:prstGeom>
        </p:spPr>
      </p:pic>
    </p:spTree>
    <p:extLst>
      <p:ext uri="{BB962C8B-B14F-4D97-AF65-F5344CB8AC3E}">
        <p14:creationId xmlns:p14="http://schemas.microsoft.com/office/powerpoint/2010/main" val="21868193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981A5C-12D8-9FAD-45E2-DDBF8B5717BB}"/>
              </a:ext>
            </a:extLst>
          </p:cNvPr>
          <p:cNvPicPr>
            <a:picLocks noChangeAspect="1"/>
          </p:cNvPicPr>
          <p:nvPr/>
        </p:nvPicPr>
        <p:blipFill>
          <a:blip r:embed="rId3"/>
          <a:stretch>
            <a:fillRect/>
          </a:stretch>
        </p:blipFill>
        <p:spPr>
          <a:xfrm>
            <a:off x="-22102" y="31532"/>
            <a:ext cx="5299364" cy="6858000"/>
          </a:xfrm>
          <a:prstGeom prst="rect">
            <a:avLst/>
          </a:prstGeom>
        </p:spPr>
      </p:pic>
      <p:pic>
        <p:nvPicPr>
          <p:cNvPr id="5" name="Picture 4">
            <a:extLst>
              <a:ext uri="{FF2B5EF4-FFF2-40B4-BE49-F238E27FC236}">
                <a16:creationId xmlns:a16="http://schemas.microsoft.com/office/drawing/2014/main" id="{5A0E6C51-BD44-B542-DAA3-729952EDB4AD}"/>
              </a:ext>
            </a:extLst>
          </p:cNvPr>
          <p:cNvPicPr>
            <a:picLocks noChangeAspect="1"/>
          </p:cNvPicPr>
          <p:nvPr/>
        </p:nvPicPr>
        <p:blipFill>
          <a:blip r:embed="rId4"/>
          <a:stretch>
            <a:fillRect/>
          </a:stretch>
        </p:blipFill>
        <p:spPr>
          <a:xfrm>
            <a:off x="5919937" y="4443998"/>
            <a:ext cx="2942896" cy="2207172"/>
          </a:xfrm>
          <a:prstGeom prst="rect">
            <a:avLst/>
          </a:prstGeom>
        </p:spPr>
      </p:pic>
      <p:pic>
        <p:nvPicPr>
          <p:cNvPr id="6" name="Picture 5">
            <a:extLst>
              <a:ext uri="{FF2B5EF4-FFF2-40B4-BE49-F238E27FC236}">
                <a16:creationId xmlns:a16="http://schemas.microsoft.com/office/drawing/2014/main" id="{17D56368-A61F-4E7E-1E0A-D09C33FAF68B}"/>
              </a:ext>
            </a:extLst>
          </p:cNvPr>
          <p:cNvPicPr>
            <a:picLocks noChangeAspect="1"/>
          </p:cNvPicPr>
          <p:nvPr/>
        </p:nvPicPr>
        <p:blipFill>
          <a:blip r:embed="rId5"/>
          <a:stretch>
            <a:fillRect/>
          </a:stretch>
        </p:blipFill>
        <p:spPr>
          <a:xfrm>
            <a:off x="8985106" y="4430117"/>
            <a:ext cx="2942896" cy="2207172"/>
          </a:xfrm>
          <a:prstGeom prst="rect">
            <a:avLst/>
          </a:prstGeom>
        </p:spPr>
      </p:pic>
      <p:pic>
        <p:nvPicPr>
          <p:cNvPr id="7" name="Picture 6">
            <a:extLst>
              <a:ext uri="{FF2B5EF4-FFF2-40B4-BE49-F238E27FC236}">
                <a16:creationId xmlns:a16="http://schemas.microsoft.com/office/drawing/2014/main" id="{0A0AF851-3D3C-9138-F467-4717EA26F183}"/>
              </a:ext>
            </a:extLst>
          </p:cNvPr>
          <p:cNvPicPr>
            <a:picLocks noChangeAspect="1"/>
          </p:cNvPicPr>
          <p:nvPr/>
        </p:nvPicPr>
        <p:blipFill>
          <a:blip r:embed="rId6"/>
          <a:stretch>
            <a:fillRect/>
          </a:stretch>
        </p:blipFill>
        <p:spPr>
          <a:xfrm>
            <a:off x="5920815" y="111295"/>
            <a:ext cx="2942896" cy="2207172"/>
          </a:xfrm>
          <a:prstGeom prst="rect">
            <a:avLst/>
          </a:prstGeom>
        </p:spPr>
      </p:pic>
      <p:pic>
        <p:nvPicPr>
          <p:cNvPr id="8" name="Picture 7">
            <a:extLst>
              <a:ext uri="{FF2B5EF4-FFF2-40B4-BE49-F238E27FC236}">
                <a16:creationId xmlns:a16="http://schemas.microsoft.com/office/drawing/2014/main" id="{841C8635-6100-7B90-7958-0CC5C32CF47A}"/>
              </a:ext>
            </a:extLst>
          </p:cNvPr>
          <p:cNvPicPr>
            <a:picLocks noChangeAspect="1"/>
          </p:cNvPicPr>
          <p:nvPr/>
        </p:nvPicPr>
        <p:blipFill>
          <a:blip r:embed="rId7"/>
          <a:stretch>
            <a:fillRect/>
          </a:stretch>
        </p:blipFill>
        <p:spPr>
          <a:xfrm>
            <a:off x="8965346" y="111296"/>
            <a:ext cx="2962656" cy="2221992"/>
          </a:xfrm>
          <a:prstGeom prst="rect">
            <a:avLst/>
          </a:prstGeom>
        </p:spPr>
      </p:pic>
      <p:pic>
        <p:nvPicPr>
          <p:cNvPr id="9" name="Picture 8">
            <a:extLst>
              <a:ext uri="{FF2B5EF4-FFF2-40B4-BE49-F238E27FC236}">
                <a16:creationId xmlns:a16="http://schemas.microsoft.com/office/drawing/2014/main" id="{88F1C9F6-CD52-D9D0-C264-D25CB92C6EB8}"/>
              </a:ext>
            </a:extLst>
          </p:cNvPr>
          <p:cNvPicPr>
            <a:picLocks noChangeAspect="1"/>
          </p:cNvPicPr>
          <p:nvPr/>
        </p:nvPicPr>
        <p:blipFill rotWithShape="1">
          <a:blip r:embed="rId8"/>
          <a:srcRect l="11542" t="34229" r="10872" b="21827"/>
          <a:stretch/>
        </p:blipFill>
        <p:spPr>
          <a:xfrm>
            <a:off x="6545303" y="2396893"/>
            <a:ext cx="4729656" cy="1955869"/>
          </a:xfrm>
          <a:prstGeom prst="rect">
            <a:avLst/>
          </a:prstGeom>
        </p:spPr>
      </p:pic>
    </p:spTree>
    <p:extLst>
      <p:ext uri="{BB962C8B-B14F-4D97-AF65-F5344CB8AC3E}">
        <p14:creationId xmlns:p14="http://schemas.microsoft.com/office/powerpoint/2010/main" val="28402388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648E8-4447-3ABD-77F5-BFEF0D410689}"/>
              </a:ext>
            </a:extLst>
          </p:cNvPr>
          <p:cNvSpPr>
            <a:spLocks noGrp="1"/>
          </p:cNvSpPr>
          <p:nvPr>
            <p:ph type="title"/>
          </p:nvPr>
        </p:nvSpPr>
        <p:spPr>
          <a:xfrm>
            <a:off x="704192" y="365127"/>
            <a:ext cx="10583918" cy="1069535"/>
          </a:xfrm>
        </p:spPr>
        <p:txBody>
          <a:bodyPr>
            <a:normAutofit/>
          </a:bodyPr>
          <a:lstStyle/>
          <a:p>
            <a:r>
              <a:rPr lang="en-US" sz="4000" b="1" dirty="0">
                <a:solidFill>
                  <a:srgbClr val="456B7D"/>
                </a:solidFill>
                <a:latin typeface="Century Gothic" panose="020B0502020202020204" pitchFamily="34" charset="0"/>
              </a:rPr>
              <a:t>Stories from the Park Lecture Series</a:t>
            </a:r>
          </a:p>
        </p:txBody>
      </p:sp>
      <p:sp>
        <p:nvSpPr>
          <p:cNvPr id="6" name="Rectangle 3">
            <a:extLst>
              <a:ext uri="{FF2B5EF4-FFF2-40B4-BE49-F238E27FC236}">
                <a16:creationId xmlns:a16="http://schemas.microsoft.com/office/drawing/2014/main" id="{176725D3-AD14-9FD9-3708-270AF2E4CC1A}"/>
              </a:ext>
            </a:extLst>
          </p:cNvPr>
          <p:cNvSpPr>
            <a:spLocks noChangeArrowheads="1"/>
          </p:cNvSpPr>
          <p:nvPr/>
        </p:nvSpPr>
        <p:spPr bwMode="auto">
          <a:xfrm>
            <a:off x="704192" y="1747198"/>
            <a:ext cx="5391808" cy="4955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sz="2000" b="1" i="0" u="none" strike="noStrike" dirty="0">
                <a:solidFill>
                  <a:srgbClr val="456B7D"/>
                </a:solidFill>
                <a:effectLst/>
                <a:latin typeface="+mn-lt"/>
              </a:rPr>
              <a:t>Morton Plant: Gilded Age Gossip, Giving and the (income) Gap</a:t>
            </a:r>
          </a:p>
          <a:p>
            <a:pPr marL="0" marR="0" lvl="0" indent="0" algn="l" defTabSz="914400" rtl="0" eaLnBrk="0" fontAlgn="base" latinLnBrk="0" hangingPunct="0">
              <a:lnSpc>
                <a:spcPct val="100000"/>
              </a:lnSpc>
              <a:spcBef>
                <a:spcPct val="0"/>
              </a:spcBef>
              <a:spcAft>
                <a:spcPct val="0"/>
              </a:spcAft>
              <a:buClrTx/>
              <a:buSzTx/>
              <a:buFontTx/>
              <a:buNone/>
              <a:tabLst/>
            </a:pPr>
            <a:r>
              <a:rPr lang="en-US" sz="2000" b="0" i="0" u="none" strike="noStrike" dirty="0">
                <a:solidFill>
                  <a:srgbClr val="000000"/>
                </a:solidFill>
                <a:effectLst/>
                <a:latin typeface="+mn-lt"/>
              </a:rPr>
              <a:t>Gail MacDonald, Journalist and Author</a:t>
            </a:r>
            <a:br>
              <a:rPr lang="en-US" sz="2000" dirty="0">
                <a:latin typeface="+mn-lt"/>
              </a:rPr>
            </a:br>
            <a:r>
              <a:rPr lang="en-US" sz="2000" b="1" i="0" u="none" strike="noStrike" dirty="0">
                <a:solidFill>
                  <a:srgbClr val="000000"/>
                </a:solidFill>
                <a:effectLst/>
                <a:latin typeface="+mn-lt"/>
              </a:rPr>
              <a:t>Wednesday, 1/4/2023 | 6:00 PM – 8:00 PM</a:t>
            </a:r>
            <a:endParaRPr lang="en-US" sz="2000" b="1" dirty="0">
              <a:solidFill>
                <a:srgbClr val="456B7D"/>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2000" b="1" i="0" u="none" strike="noStrike" dirty="0">
              <a:solidFill>
                <a:srgbClr val="456B7D"/>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456B7D"/>
                </a:solidFill>
                <a:effectLst/>
                <a:latin typeface="+mn-lt"/>
              </a:rPr>
              <a:t>Love and Brutality: The Mysterious Saga of Gallows Road.</a:t>
            </a:r>
            <a:br>
              <a:rPr kumimoji="0" lang="en-US" altLang="en-US" sz="2000" b="0" i="0" u="none" strike="noStrike" cap="none" normalizeH="0" baseline="0" dirty="0">
                <a:ln>
                  <a:noFill/>
                </a:ln>
                <a:solidFill>
                  <a:schemeClr val="tx1"/>
                </a:solidFill>
                <a:effectLst/>
                <a:latin typeface="+mn-lt"/>
              </a:rPr>
            </a:br>
            <a:r>
              <a:rPr kumimoji="0" lang="en-US" altLang="en-US" sz="2000" b="0" i="0" u="none" strike="noStrike" cap="none" normalizeH="0" baseline="0" dirty="0">
                <a:ln>
                  <a:noFill/>
                </a:ln>
                <a:solidFill>
                  <a:srgbClr val="000000"/>
                </a:solidFill>
                <a:effectLst/>
                <a:latin typeface="+mn-lt"/>
              </a:rPr>
              <a:t>Lisa Brownell, Author</a:t>
            </a:r>
            <a:br>
              <a:rPr kumimoji="0" lang="en-US" altLang="en-US" sz="2000" b="0" i="0" u="none" strike="noStrike" cap="none" normalizeH="0" baseline="0" dirty="0">
                <a:ln>
                  <a:noFill/>
                </a:ln>
                <a:solidFill>
                  <a:schemeClr val="tx1"/>
                </a:solidFill>
                <a:effectLst/>
                <a:latin typeface="+mn-lt"/>
              </a:rPr>
            </a:br>
            <a:r>
              <a:rPr kumimoji="0" lang="en-US" altLang="en-US" sz="2000" b="1" i="0" u="none" strike="noStrike" cap="none" normalizeH="0" baseline="0" dirty="0">
                <a:ln>
                  <a:noFill/>
                </a:ln>
                <a:solidFill>
                  <a:srgbClr val="000000"/>
                </a:solidFill>
                <a:effectLst/>
                <a:latin typeface="+mn-lt"/>
              </a:rPr>
              <a:t>Wednesday, 1/25/23 | 6:00 PM – 8:30 PM</a:t>
            </a: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2000" b="1" i="0" u="none" strike="noStrike" cap="none" normalizeH="0" baseline="0" dirty="0">
                <a:ln>
                  <a:noFill/>
                </a:ln>
                <a:solidFill>
                  <a:srgbClr val="000000"/>
                </a:solidFill>
                <a:effectLst/>
                <a:latin typeface="+mn-lt"/>
              </a:rPr>
            </a:br>
            <a:r>
              <a:rPr lang="en-US" sz="2000" b="1" i="0" u="none" strike="noStrike" dirty="0">
                <a:solidFill>
                  <a:srgbClr val="456B7D"/>
                </a:solidFill>
                <a:effectLst/>
                <a:latin typeface="+mn-lt"/>
              </a:rPr>
              <a:t>For Adam’s Sake: A Family Saga in Colonial New England</a:t>
            </a:r>
            <a:br>
              <a:rPr lang="en-US" sz="2000" b="1" i="0" u="none" strike="noStrike" dirty="0">
                <a:solidFill>
                  <a:srgbClr val="456B7D"/>
                </a:solidFill>
                <a:effectLst/>
                <a:latin typeface="+mn-lt"/>
              </a:rPr>
            </a:br>
            <a:r>
              <a:rPr lang="en-US" sz="2000" b="0" i="0" u="none" strike="noStrike" dirty="0">
                <a:solidFill>
                  <a:srgbClr val="000000"/>
                </a:solidFill>
                <a:effectLst/>
                <a:latin typeface="+mn-lt"/>
              </a:rPr>
              <a:t>Allegra </a:t>
            </a:r>
            <a:r>
              <a:rPr lang="en-US" sz="2000" b="0" i="0" u="none" strike="noStrike" dirty="0" err="1">
                <a:solidFill>
                  <a:srgbClr val="000000"/>
                </a:solidFill>
                <a:effectLst/>
                <a:latin typeface="+mn-lt"/>
              </a:rPr>
              <a:t>DiBonaventura</a:t>
            </a:r>
            <a:r>
              <a:rPr lang="en-US" sz="2000" b="0" i="0" u="none" strike="noStrike" dirty="0">
                <a:solidFill>
                  <a:srgbClr val="000000"/>
                </a:solidFill>
                <a:effectLst/>
                <a:latin typeface="+mn-lt"/>
              </a:rPr>
              <a:t>, Author</a:t>
            </a:r>
            <a:br>
              <a:rPr lang="en-US" sz="2000" dirty="0">
                <a:latin typeface="+mn-lt"/>
              </a:rPr>
            </a:br>
            <a:r>
              <a:rPr lang="en-US" sz="2000" b="1" i="0" u="none" strike="noStrike" dirty="0">
                <a:solidFill>
                  <a:srgbClr val="000000"/>
                </a:solidFill>
                <a:effectLst/>
                <a:latin typeface="+mn-lt"/>
              </a:rPr>
              <a:t>Wednesday, 2/15/23 | 6:00 PM – 8:30 PM</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1" cap="none" normalizeH="0" baseline="0" dirty="0">
              <a:ln>
                <a:noFill/>
              </a:ln>
              <a:solidFill>
                <a:srgbClr val="000000"/>
              </a:solidFill>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Title 1">
            <a:extLst>
              <a:ext uri="{FF2B5EF4-FFF2-40B4-BE49-F238E27FC236}">
                <a16:creationId xmlns:a16="http://schemas.microsoft.com/office/drawing/2014/main" id="{D36E1F2A-1867-66FA-36A7-F94A4F858BA6}"/>
              </a:ext>
            </a:extLst>
          </p:cNvPr>
          <p:cNvSpPr txBox="1">
            <a:spLocks/>
          </p:cNvSpPr>
          <p:nvPr/>
        </p:nvSpPr>
        <p:spPr>
          <a:xfrm>
            <a:off x="704192" y="1122126"/>
            <a:ext cx="8747235" cy="625072"/>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rgbClr val="FF9300"/>
                </a:solidFill>
              </a:rPr>
              <a:t>In partnership with Lyman Allyn Art Museum</a:t>
            </a:r>
          </a:p>
        </p:txBody>
      </p:sp>
      <p:sp>
        <p:nvSpPr>
          <p:cNvPr id="10" name="Rectangle 3">
            <a:extLst>
              <a:ext uri="{FF2B5EF4-FFF2-40B4-BE49-F238E27FC236}">
                <a16:creationId xmlns:a16="http://schemas.microsoft.com/office/drawing/2014/main" id="{0CCCD01B-8FBA-1BB6-5352-6D17A7410019}"/>
              </a:ext>
            </a:extLst>
          </p:cNvPr>
          <p:cNvSpPr>
            <a:spLocks noChangeArrowheads="1"/>
          </p:cNvSpPr>
          <p:nvPr/>
        </p:nvSpPr>
        <p:spPr bwMode="auto">
          <a:xfrm>
            <a:off x="6295695" y="1737771"/>
            <a:ext cx="5391808"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sz="2000" b="1" i="0" u="none" strike="noStrike" dirty="0">
                <a:solidFill>
                  <a:srgbClr val="456B7D"/>
                </a:solidFill>
                <a:effectLst/>
                <a:latin typeface="+mn-lt"/>
              </a:rPr>
              <a:t>Homegrown Terror: Benedict Arnold and the Burning of New London</a:t>
            </a:r>
            <a:endParaRPr lang="en-US" sz="2000" b="1" i="0" u="none" strike="noStrike" dirty="0">
              <a:solidFill>
                <a:srgbClr val="000000"/>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2000" b="0" i="0" u="none" strike="noStrike" dirty="0">
                <a:solidFill>
                  <a:srgbClr val="000000"/>
                </a:solidFill>
                <a:effectLst/>
                <a:latin typeface="+mn-lt"/>
              </a:rPr>
              <a:t>by Eric Lehman, Author</a:t>
            </a:r>
            <a:br>
              <a:rPr lang="en-US" sz="2000" dirty="0">
                <a:latin typeface="+mn-lt"/>
              </a:rPr>
            </a:br>
            <a:r>
              <a:rPr lang="en-US" sz="2000" b="1" i="0" u="none" strike="noStrike" dirty="0">
                <a:solidFill>
                  <a:srgbClr val="000000"/>
                </a:solidFill>
                <a:effectLst/>
                <a:latin typeface="+mn-lt"/>
              </a:rPr>
              <a:t>Wednesday, 3/8/23 |  6:00 PM – 8:00 PM</a:t>
            </a:r>
          </a:p>
          <a:p>
            <a:pPr marL="0" marR="0" lvl="0" indent="0" algn="l" defTabSz="914400" rtl="0" eaLnBrk="0" fontAlgn="base" latinLnBrk="0" hangingPunct="0">
              <a:lnSpc>
                <a:spcPct val="100000"/>
              </a:lnSpc>
              <a:spcBef>
                <a:spcPct val="0"/>
              </a:spcBef>
              <a:spcAft>
                <a:spcPct val="0"/>
              </a:spcAft>
              <a:buClrTx/>
              <a:buSzTx/>
              <a:buFontTx/>
              <a:buNone/>
              <a:tabLst/>
            </a:pPr>
            <a:endParaRPr lang="en-US" sz="2000" b="1" i="0" u="none" strike="noStrike" dirty="0">
              <a:solidFill>
                <a:srgbClr val="456B7D"/>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2000" b="1" i="0" u="none" strike="noStrike" dirty="0">
                <a:solidFill>
                  <a:srgbClr val="456B7D"/>
                </a:solidFill>
                <a:effectLst/>
                <a:latin typeface="+mn-lt"/>
              </a:rPr>
              <a:t>Spooky Trails and Tall Tales Connecticut: Hiking the State’s Legends, Hauntings, and History</a:t>
            </a:r>
          </a:p>
          <a:p>
            <a:pPr marL="0" marR="0" lvl="0" indent="0" algn="l" defTabSz="914400" rtl="0" eaLnBrk="0" fontAlgn="base" latinLnBrk="0" hangingPunct="0">
              <a:lnSpc>
                <a:spcPct val="100000"/>
              </a:lnSpc>
              <a:spcBef>
                <a:spcPct val="0"/>
              </a:spcBef>
              <a:spcAft>
                <a:spcPct val="0"/>
              </a:spcAft>
              <a:buClrTx/>
              <a:buSzTx/>
              <a:buFontTx/>
              <a:buNone/>
              <a:tabLst/>
            </a:pPr>
            <a:r>
              <a:rPr lang="en-US" sz="2000" b="1" i="0" u="none" strike="noStrike" dirty="0">
                <a:solidFill>
                  <a:srgbClr val="456B7D"/>
                </a:solidFill>
                <a:effectLst/>
                <a:latin typeface="+mn-lt"/>
              </a:rPr>
              <a:t> </a:t>
            </a:r>
            <a:r>
              <a:rPr lang="en-US" sz="2000" b="0" i="0" u="none" strike="noStrike" dirty="0">
                <a:solidFill>
                  <a:srgbClr val="000000"/>
                </a:solidFill>
                <a:effectLst/>
                <a:latin typeface="+mn-lt"/>
              </a:rPr>
              <a:t>Stephen </a:t>
            </a:r>
            <a:r>
              <a:rPr lang="en-US" sz="2000" b="0" i="0" u="none" strike="noStrike" dirty="0" err="1">
                <a:solidFill>
                  <a:srgbClr val="000000"/>
                </a:solidFill>
                <a:effectLst/>
                <a:latin typeface="+mn-lt"/>
              </a:rPr>
              <a:t>Gencarella</a:t>
            </a:r>
            <a:r>
              <a:rPr lang="en-US" sz="2000" b="0" i="0" u="none" strike="noStrike" dirty="0">
                <a:solidFill>
                  <a:srgbClr val="000000"/>
                </a:solidFill>
                <a:effectLst/>
                <a:latin typeface="+mn-lt"/>
              </a:rPr>
              <a:t>, Author</a:t>
            </a:r>
            <a:br>
              <a:rPr lang="en-US" sz="2000" b="0" i="0" u="none" strike="noStrike" dirty="0">
                <a:solidFill>
                  <a:srgbClr val="000000"/>
                </a:solidFill>
                <a:effectLst/>
                <a:latin typeface="+mn-lt"/>
              </a:rPr>
            </a:br>
            <a:r>
              <a:rPr lang="en-US" sz="2000" b="1" i="0" u="none" strike="noStrike" dirty="0">
                <a:solidFill>
                  <a:srgbClr val="000000"/>
                </a:solidFill>
                <a:effectLst/>
                <a:latin typeface="+mn-lt"/>
              </a:rPr>
              <a:t>Wednesday, 3/29/2023 | 6:00 PM – 8:00 PM</a:t>
            </a: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2000" b="1" i="0" u="none" strike="noStrike" cap="none" normalizeH="0" baseline="0" dirty="0">
                <a:ln>
                  <a:noFill/>
                </a:ln>
                <a:solidFill>
                  <a:srgbClr val="000000"/>
                </a:solidFill>
                <a:effectLst/>
                <a:latin typeface="+mn-lt"/>
              </a:rPr>
            </a:br>
            <a:r>
              <a:rPr lang="en-US" sz="2000" b="1" i="0" u="none" strike="noStrike" dirty="0">
                <a:solidFill>
                  <a:srgbClr val="456B7D"/>
                </a:solidFill>
                <a:effectLst/>
                <a:latin typeface="+mn-lt"/>
              </a:rPr>
              <a:t>Earth and Sky: Nature Meditations in Word and Watercolor</a:t>
            </a:r>
            <a:br>
              <a:rPr lang="en-US" sz="2000" b="1" i="0" u="none" strike="noStrike" dirty="0">
                <a:solidFill>
                  <a:srgbClr val="456B7D"/>
                </a:solidFill>
                <a:effectLst/>
                <a:latin typeface="+mn-lt"/>
              </a:rPr>
            </a:br>
            <a:r>
              <a:rPr lang="en-US" sz="2000" b="0" i="0" u="none" strike="noStrike" dirty="0">
                <a:solidFill>
                  <a:srgbClr val="000000"/>
                </a:solidFill>
                <a:effectLst/>
                <a:latin typeface="+mn-lt"/>
              </a:rPr>
              <a:t>Judy Benson, Journalist and Author</a:t>
            </a:r>
            <a:br>
              <a:rPr lang="en-US" sz="2000" dirty="0">
                <a:latin typeface="+mn-lt"/>
              </a:rPr>
            </a:br>
            <a:r>
              <a:rPr lang="en-US" sz="2000" b="0" i="0" u="none" strike="noStrike" dirty="0">
                <a:solidFill>
                  <a:srgbClr val="000000"/>
                </a:solidFill>
                <a:effectLst/>
                <a:latin typeface="+mn-lt"/>
              </a:rPr>
              <a:t>Roxanne Steed, Illustrator</a:t>
            </a:r>
            <a:br>
              <a:rPr lang="en-US" sz="2000" dirty="0">
                <a:latin typeface="+mn-lt"/>
              </a:rPr>
            </a:br>
            <a:r>
              <a:rPr lang="en-US" sz="2000" b="1" i="0" u="none" strike="noStrike" dirty="0">
                <a:solidFill>
                  <a:srgbClr val="000000"/>
                </a:solidFill>
                <a:effectLst/>
                <a:latin typeface="+mn-lt"/>
              </a:rPr>
              <a:t>Wednesday, 4/19/2023 | 6:00 PM – 8:00 PM</a:t>
            </a:r>
            <a:endParaRPr kumimoji="0" lang="en-US" altLang="en-US" sz="2000" b="1" cap="none" normalizeH="0" baseline="0" dirty="0">
              <a:ln>
                <a:noFill/>
              </a:ln>
              <a:solidFill>
                <a:srgbClr val="000000"/>
              </a:solidFill>
              <a:latin typeface="+mn-lt"/>
            </a:endParaRPr>
          </a:p>
        </p:txBody>
      </p:sp>
    </p:spTree>
    <p:extLst>
      <p:ext uri="{BB962C8B-B14F-4D97-AF65-F5344CB8AC3E}">
        <p14:creationId xmlns:p14="http://schemas.microsoft.com/office/powerpoint/2010/main" val="41574710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F4066D-6FC1-EBF4-1910-063E69D7F734}"/>
              </a:ext>
            </a:extLst>
          </p:cNvPr>
          <p:cNvSpPr>
            <a:spLocks noGrp="1"/>
          </p:cNvSpPr>
          <p:nvPr>
            <p:ph idx="1"/>
          </p:nvPr>
        </p:nvSpPr>
        <p:spPr>
          <a:xfrm>
            <a:off x="838200" y="1511606"/>
            <a:ext cx="10515601" cy="658813"/>
          </a:xfrm>
        </p:spPr>
        <p:txBody>
          <a:bodyPr/>
          <a:lstStyle/>
          <a:p>
            <a:pPr marL="0" indent="0">
              <a:buNone/>
            </a:pPr>
            <a:r>
              <a:rPr lang="en-US" b="1" dirty="0">
                <a:solidFill>
                  <a:srgbClr val="FF9300"/>
                </a:solidFill>
                <a:latin typeface="Century Gothic" panose="020B0502020202020204" pitchFamily="34" charset="0"/>
              </a:rPr>
              <a:t>Office / Visitor’s Center</a:t>
            </a:r>
          </a:p>
        </p:txBody>
      </p:sp>
      <p:sp>
        <p:nvSpPr>
          <p:cNvPr id="4" name="Title 1">
            <a:extLst>
              <a:ext uri="{FF2B5EF4-FFF2-40B4-BE49-F238E27FC236}">
                <a16:creationId xmlns:a16="http://schemas.microsoft.com/office/drawing/2014/main" id="{E14E0117-9480-4C29-00DF-B1C227EFB7B1}"/>
              </a:ext>
            </a:extLst>
          </p:cNvPr>
          <p:cNvSpPr txBox="1">
            <a:spLocks/>
          </p:cNvSpPr>
          <p:nvPr/>
        </p:nvSpPr>
        <p:spPr>
          <a:xfrm>
            <a:off x="838200" y="493975"/>
            <a:ext cx="10515600" cy="947479"/>
          </a:xfrm>
          <a:prstGeom prst="rect">
            <a:avLst/>
          </a:prstGeom>
        </p:spPr>
        <p:txBody>
          <a:bodyPr vert="horz" lIns="91440" tIns="45720" rIns="91440" bIns="45720" rtlCol="0" anchor="ctr">
            <a:normAutofit fontScale="82500" lnSpcReduction="200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456B7D"/>
                </a:solidFill>
                <a:latin typeface="Century Gothic" panose="020B0502020202020204" pitchFamily="34" charset="0"/>
              </a:rPr>
              <a:t>Thames River Heritage Park</a:t>
            </a:r>
            <a:br>
              <a:rPr lang="en-US" b="1" dirty="0">
                <a:solidFill>
                  <a:srgbClr val="456B7D"/>
                </a:solidFill>
                <a:latin typeface="Century Gothic" panose="020B0502020202020204" pitchFamily="34" charset="0"/>
              </a:rPr>
            </a:br>
            <a:r>
              <a:rPr lang="en-US" b="1" dirty="0">
                <a:solidFill>
                  <a:srgbClr val="456B7D"/>
                </a:solidFill>
                <a:latin typeface="Century Gothic" panose="020B0502020202020204" pitchFamily="34" charset="0"/>
              </a:rPr>
              <a:t>a State of Connecticut Heritage Park</a:t>
            </a:r>
          </a:p>
        </p:txBody>
      </p:sp>
      <p:pic>
        <p:nvPicPr>
          <p:cNvPr id="6" name="Picture 5">
            <a:extLst>
              <a:ext uri="{FF2B5EF4-FFF2-40B4-BE49-F238E27FC236}">
                <a16:creationId xmlns:a16="http://schemas.microsoft.com/office/drawing/2014/main" id="{913D5369-A3D4-A412-8213-9B7B67CB7F40}"/>
              </a:ext>
            </a:extLst>
          </p:cNvPr>
          <p:cNvPicPr>
            <a:picLocks noChangeAspect="1"/>
          </p:cNvPicPr>
          <p:nvPr/>
        </p:nvPicPr>
        <p:blipFill>
          <a:blip r:embed="rId2"/>
          <a:stretch>
            <a:fillRect/>
          </a:stretch>
        </p:blipFill>
        <p:spPr>
          <a:xfrm>
            <a:off x="1528764" y="2170419"/>
            <a:ext cx="9086851" cy="3978493"/>
          </a:xfrm>
          <a:prstGeom prst="rect">
            <a:avLst/>
          </a:prstGeom>
        </p:spPr>
      </p:pic>
    </p:spTree>
    <p:extLst>
      <p:ext uri="{BB962C8B-B14F-4D97-AF65-F5344CB8AC3E}">
        <p14:creationId xmlns:p14="http://schemas.microsoft.com/office/powerpoint/2010/main" val="20195176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F528E-C5C1-FAD7-DD4B-F3697BFEFF09}"/>
              </a:ext>
            </a:extLst>
          </p:cNvPr>
          <p:cNvSpPr>
            <a:spLocks noGrp="1"/>
          </p:cNvSpPr>
          <p:nvPr>
            <p:ph type="title"/>
          </p:nvPr>
        </p:nvSpPr>
        <p:spPr>
          <a:xfrm>
            <a:off x="838200" y="139978"/>
            <a:ext cx="10515600" cy="1325563"/>
          </a:xfrm>
        </p:spPr>
        <p:txBody>
          <a:bodyPr>
            <a:normAutofit fontScale="90000"/>
          </a:bodyPr>
          <a:lstStyle/>
          <a:p>
            <a:r>
              <a:rPr lang="en-US" b="1" dirty="0">
                <a:solidFill>
                  <a:srgbClr val="456B7D"/>
                </a:solidFill>
                <a:latin typeface="Century Gothic" panose="020B0502020202020204" pitchFamily="34" charset="0"/>
              </a:rPr>
              <a:t>Thames River Heritage Park</a:t>
            </a:r>
            <a:br>
              <a:rPr lang="en-US" b="1" dirty="0">
                <a:solidFill>
                  <a:srgbClr val="456B7D"/>
                </a:solidFill>
                <a:latin typeface="Century Gothic" panose="020B0502020202020204" pitchFamily="34" charset="0"/>
              </a:rPr>
            </a:br>
            <a:r>
              <a:rPr lang="en-US" b="1" dirty="0">
                <a:solidFill>
                  <a:srgbClr val="456B7D"/>
                </a:solidFill>
                <a:latin typeface="Century Gothic" panose="020B0502020202020204" pitchFamily="34" charset="0"/>
              </a:rPr>
              <a:t>Funding Request – Water Taxi Operation</a:t>
            </a:r>
          </a:p>
        </p:txBody>
      </p:sp>
      <p:graphicFrame>
        <p:nvGraphicFramePr>
          <p:cNvPr id="18" name="Table 17">
            <a:extLst>
              <a:ext uri="{FF2B5EF4-FFF2-40B4-BE49-F238E27FC236}">
                <a16:creationId xmlns:a16="http://schemas.microsoft.com/office/drawing/2014/main" id="{14FEE3F5-82ED-6426-E780-6D98FE27E368}"/>
              </a:ext>
            </a:extLst>
          </p:cNvPr>
          <p:cNvGraphicFramePr>
            <a:graphicFrameLocks noGrp="1"/>
          </p:cNvGraphicFramePr>
          <p:nvPr/>
        </p:nvGraphicFramePr>
        <p:xfrm>
          <a:off x="1023257" y="1722664"/>
          <a:ext cx="10145485" cy="2537279"/>
        </p:xfrm>
        <a:graphic>
          <a:graphicData uri="http://schemas.openxmlformats.org/drawingml/2006/table">
            <a:tbl>
              <a:tblPr firstRow="1" bandRow="1">
                <a:tableStyleId>{073A0DAA-6AF3-43AB-8588-CEC1D06C72B9}</a:tableStyleId>
              </a:tblPr>
              <a:tblGrid>
                <a:gridCol w="1719944">
                  <a:extLst>
                    <a:ext uri="{9D8B030D-6E8A-4147-A177-3AD203B41FA5}">
                      <a16:colId xmlns:a16="http://schemas.microsoft.com/office/drawing/2014/main" val="1634708302"/>
                    </a:ext>
                  </a:extLst>
                </a:gridCol>
                <a:gridCol w="5812971">
                  <a:extLst>
                    <a:ext uri="{9D8B030D-6E8A-4147-A177-3AD203B41FA5}">
                      <a16:colId xmlns:a16="http://schemas.microsoft.com/office/drawing/2014/main" val="3072543204"/>
                    </a:ext>
                  </a:extLst>
                </a:gridCol>
                <a:gridCol w="1197429">
                  <a:extLst>
                    <a:ext uri="{9D8B030D-6E8A-4147-A177-3AD203B41FA5}">
                      <a16:colId xmlns:a16="http://schemas.microsoft.com/office/drawing/2014/main" val="4201001378"/>
                    </a:ext>
                  </a:extLst>
                </a:gridCol>
                <a:gridCol w="1415141">
                  <a:extLst>
                    <a:ext uri="{9D8B030D-6E8A-4147-A177-3AD203B41FA5}">
                      <a16:colId xmlns:a16="http://schemas.microsoft.com/office/drawing/2014/main" val="3187300860"/>
                    </a:ext>
                  </a:extLst>
                </a:gridCol>
              </a:tblGrid>
              <a:tr h="330200">
                <a:tc>
                  <a:txBody>
                    <a:bodyPr/>
                    <a:lstStyle/>
                    <a:p>
                      <a:pPr algn="l" rtl="0" fontAlgn="ctr"/>
                      <a:r>
                        <a:rPr lang="en-US" sz="1800" u="none" strike="noStrike">
                          <a:effectLst/>
                        </a:rPr>
                        <a:t>Expense</a:t>
                      </a:r>
                      <a:endParaRPr lang="en-US" sz="1800" b="1" i="0" u="none" strike="noStrike">
                        <a:solidFill>
                          <a:srgbClr val="FFFFFF"/>
                        </a:solidFill>
                        <a:effectLst/>
                        <a:latin typeface="Calibri" panose="020F0502020204030204" pitchFamily="34" charset="0"/>
                      </a:endParaRPr>
                    </a:p>
                  </a:txBody>
                  <a:tcPr marL="9525" marR="9525" marT="9525" marB="0" anchor="ctr"/>
                </a:tc>
                <a:tc>
                  <a:txBody>
                    <a:bodyPr/>
                    <a:lstStyle/>
                    <a:p>
                      <a:pPr algn="l" rtl="0" fontAlgn="ctr"/>
                      <a:r>
                        <a:rPr lang="en-US" sz="1800" u="none" strike="noStrike">
                          <a:effectLst/>
                        </a:rPr>
                        <a:t>Description</a:t>
                      </a:r>
                      <a:endParaRPr lang="en-US" sz="1800" b="1" i="0" u="none" strike="noStrike">
                        <a:solidFill>
                          <a:srgbClr val="FFFFFF"/>
                        </a:solidFill>
                        <a:effectLst/>
                        <a:latin typeface="Calibri" panose="020F0502020204030204" pitchFamily="34" charset="0"/>
                      </a:endParaRPr>
                    </a:p>
                  </a:txBody>
                  <a:tcPr marL="9525" marR="9525" marT="9525" marB="0" anchor="ctr"/>
                </a:tc>
                <a:tc>
                  <a:txBody>
                    <a:bodyPr/>
                    <a:lstStyle/>
                    <a:p>
                      <a:pPr algn="l" rtl="0" fontAlgn="ctr"/>
                      <a:r>
                        <a:rPr lang="en-US" sz="1800" u="none" strike="noStrike">
                          <a:effectLst/>
                        </a:rPr>
                        <a:t>Unit</a:t>
                      </a:r>
                      <a:endParaRPr lang="en-US" sz="1800" b="1" i="0" u="none" strike="noStrike">
                        <a:solidFill>
                          <a:srgbClr val="FFFFFF"/>
                        </a:solidFill>
                        <a:effectLst/>
                        <a:latin typeface="Calibri" panose="020F0502020204030204" pitchFamily="34" charset="0"/>
                      </a:endParaRPr>
                    </a:p>
                  </a:txBody>
                  <a:tcPr marL="9525" marR="9525" marT="9525" marB="0" anchor="ctr"/>
                </a:tc>
                <a:tc>
                  <a:txBody>
                    <a:bodyPr/>
                    <a:lstStyle/>
                    <a:p>
                      <a:pPr algn="l" rtl="0" fontAlgn="ctr"/>
                      <a:r>
                        <a:rPr lang="en-US" sz="1800" u="none" strike="noStrike">
                          <a:effectLst/>
                        </a:rPr>
                        <a:t>Subtotal</a:t>
                      </a:r>
                      <a:endParaRPr lang="en-US" sz="1800" b="1" i="0" u="none" strike="noStrike">
                        <a:solidFill>
                          <a:srgbClr val="FFFFFF"/>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762190846"/>
                  </a:ext>
                </a:extLst>
              </a:tr>
              <a:tr h="581479">
                <a:tc>
                  <a:txBody>
                    <a:bodyPr/>
                    <a:lstStyle/>
                    <a:p>
                      <a:pPr algn="l" rtl="0" fontAlgn="ctr"/>
                      <a:r>
                        <a:rPr lang="en-US" sz="1800" u="none" strike="noStrike">
                          <a:effectLst/>
                        </a:rPr>
                        <a:t>Boat Operation</a:t>
                      </a:r>
                      <a:endParaRPr lang="en-US" sz="1800" b="0" i="0" u="none" strike="noStrike">
                        <a:solidFill>
                          <a:srgbClr val="000000"/>
                        </a:solidFill>
                        <a:effectLst/>
                        <a:latin typeface="Calibri Light" panose="020F0302020204030204" pitchFamily="34" charset="0"/>
                      </a:endParaRPr>
                    </a:p>
                  </a:txBody>
                  <a:tcPr marL="9525" marR="9525" marT="9525" marB="0" anchor="ctr"/>
                </a:tc>
                <a:tc>
                  <a:txBody>
                    <a:bodyPr/>
                    <a:lstStyle/>
                    <a:p>
                      <a:pPr algn="l" rtl="0" fontAlgn="ctr"/>
                      <a:r>
                        <a:rPr lang="en-US" sz="1800" u="none" strike="noStrike" dirty="0">
                          <a:effectLst/>
                        </a:rPr>
                        <a:t>Boat Manager, Captains and Crew, Maintenance and Repairs, Fuel, Insurance, Licenses etc. – 3 boats</a:t>
                      </a:r>
                      <a:endParaRPr lang="en-US" sz="1800" b="0" i="0" u="none" strike="noStrike" dirty="0">
                        <a:solidFill>
                          <a:srgbClr val="000000"/>
                        </a:solidFill>
                        <a:effectLst/>
                        <a:latin typeface="Calibri Light" panose="020F0302020204030204" pitchFamily="34" charset="0"/>
                      </a:endParaRPr>
                    </a:p>
                  </a:txBody>
                  <a:tcPr marL="9525" marR="9525" marT="9525" marB="0" anchor="ctr"/>
                </a:tc>
                <a:tc>
                  <a:txBody>
                    <a:bodyPr/>
                    <a:lstStyle/>
                    <a:p>
                      <a:pPr algn="l" rtl="0" fontAlgn="ctr"/>
                      <a:r>
                        <a:rPr lang="en-US" sz="1800" u="none" strike="noStrike">
                          <a:effectLst/>
                        </a:rPr>
                        <a:t> $       50,000 </a:t>
                      </a:r>
                      <a:endParaRPr lang="en-US" sz="1800" b="0" i="0" u="none" strike="noStrike">
                        <a:solidFill>
                          <a:srgbClr val="000000"/>
                        </a:solidFill>
                        <a:effectLst/>
                        <a:latin typeface="Calibri Light" panose="020F0302020204030204" pitchFamily="34" charset="0"/>
                      </a:endParaRPr>
                    </a:p>
                  </a:txBody>
                  <a:tcPr marL="9525" marR="9525" marT="9525" marB="0" anchor="ctr"/>
                </a:tc>
                <a:tc>
                  <a:txBody>
                    <a:bodyPr/>
                    <a:lstStyle/>
                    <a:p>
                      <a:pPr algn="l" rtl="0" fontAlgn="ctr"/>
                      <a:r>
                        <a:rPr lang="en-US" sz="1800" u="none" strike="noStrike">
                          <a:effectLst/>
                        </a:rPr>
                        <a:t> $       150,000 </a:t>
                      </a:r>
                      <a:endParaRPr lang="en-US" sz="1800" b="0" i="0" u="none" strike="noStrike">
                        <a:solidFill>
                          <a:srgbClr val="000000"/>
                        </a:solidFill>
                        <a:effectLst/>
                        <a:latin typeface="Calibri Light" panose="020F0302020204030204" pitchFamily="34" charset="0"/>
                      </a:endParaRPr>
                    </a:p>
                  </a:txBody>
                  <a:tcPr marL="9525" marR="9525" marT="9525" marB="0" anchor="ctr"/>
                </a:tc>
                <a:extLst>
                  <a:ext uri="{0D108BD9-81ED-4DB2-BD59-A6C34878D82A}">
                    <a16:rowId xmlns:a16="http://schemas.microsoft.com/office/drawing/2014/main" val="3987133473"/>
                  </a:ext>
                </a:extLst>
              </a:tr>
              <a:tr h="647700">
                <a:tc>
                  <a:txBody>
                    <a:bodyPr/>
                    <a:lstStyle/>
                    <a:p>
                      <a:pPr algn="l" rtl="0" fontAlgn="ctr"/>
                      <a:r>
                        <a:rPr lang="en-US" sz="1800" u="none" strike="noStrike">
                          <a:effectLst/>
                        </a:rPr>
                        <a:t>Administration</a:t>
                      </a:r>
                      <a:endParaRPr lang="en-US" sz="1800" b="0" i="0" u="none" strike="noStrike">
                        <a:solidFill>
                          <a:srgbClr val="000000"/>
                        </a:solidFill>
                        <a:effectLst/>
                        <a:latin typeface="Calibri Light" panose="020F0302020204030204" pitchFamily="34" charset="0"/>
                      </a:endParaRPr>
                    </a:p>
                  </a:txBody>
                  <a:tcPr marL="9525" marR="9525" marT="9525" marB="0" anchor="ctr"/>
                </a:tc>
                <a:tc>
                  <a:txBody>
                    <a:bodyPr/>
                    <a:lstStyle/>
                    <a:p>
                      <a:pPr algn="l" rtl="0" fontAlgn="ctr"/>
                      <a:r>
                        <a:rPr lang="en-US" sz="1800" u="none" strike="noStrike" dirty="0">
                          <a:effectLst/>
                        </a:rPr>
                        <a:t>Tour Coordination, Scheduling, Ticket Admin., Bookkeeping, Software, etc. </a:t>
                      </a:r>
                      <a:endParaRPr lang="en-US" sz="1800" b="0" i="0" u="none" strike="noStrike" dirty="0">
                        <a:solidFill>
                          <a:srgbClr val="000000"/>
                        </a:solidFill>
                        <a:effectLst/>
                        <a:latin typeface="Calibri Light" panose="020F0302020204030204" pitchFamily="34" charset="0"/>
                      </a:endParaRPr>
                    </a:p>
                  </a:txBody>
                  <a:tcPr marL="9525" marR="9525" marT="9525" marB="0" anchor="ctr"/>
                </a:tc>
                <a:tc>
                  <a:txBody>
                    <a:bodyPr/>
                    <a:lstStyle/>
                    <a:p>
                      <a:pPr algn="l" rtl="0" fontAlgn="ctr"/>
                      <a:r>
                        <a:rPr lang="en-US" sz="1800" u="none" strike="noStrike">
                          <a:effectLst/>
                        </a:rPr>
                        <a:t> $       45,000 </a:t>
                      </a:r>
                      <a:endParaRPr lang="en-US" sz="1800" b="0" i="0" u="none" strike="noStrike">
                        <a:solidFill>
                          <a:srgbClr val="000000"/>
                        </a:solidFill>
                        <a:effectLst/>
                        <a:latin typeface="Calibri Light" panose="020F0302020204030204" pitchFamily="34" charset="0"/>
                      </a:endParaRPr>
                    </a:p>
                  </a:txBody>
                  <a:tcPr marL="9525" marR="9525" marT="9525" marB="0" anchor="ctr"/>
                </a:tc>
                <a:tc>
                  <a:txBody>
                    <a:bodyPr/>
                    <a:lstStyle/>
                    <a:p>
                      <a:pPr algn="l" rtl="0" fontAlgn="ctr"/>
                      <a:r>
                        <a:rPr lang="en-US" sz="1800" u="none" strike="noStrike">
                          <a:effectLst/>
                        </a:rPr>
                        <a:t> $         45,000 </a:t>
                      </a:r>
                      <a:endParaRPr lang="en-US" sz="1800" b="0" i="0" u="none" strike="noStrike">
                        <a:solidFill>
                          <a:srgbClr val="000000"/>
                        </a:solidFill>
                        <a:effectLst/>
                        <a:latin typeface="Calibri Light" panose="020F0302020204030204" pitchFamily="34" charset="0"/>
                      </a:endParaRPr>
                    </a:p>
                  </a:txBody>
                  <a:tcPr marL="9525" marR="9525" marT="9525" marB="0" anchor="ctr"/>
                </a:tc>
                <a:extLst>
                  <a:ext uri="{0D108BD9-81ED-4DB2-BD59-A6C34878D82A}">
                    <a16:rowId xmlns:a16="http://schemas.microsoft.com/office/drawing/2014/main" val="3463664191"/>
                  </a:ext>
                </a:extLst>
              </a:tr>
              <a:tr h="647700">
                <a:tc>
                  <a:txBody>
                    <a:bodyPr/>
                    <a:lstStyle/>
                    <a:p>
                      <a:pPr algn="l" rtl="0" fontAlgn="ctr"/>
                      <a:r>
                        <a:rPr lang="en-US" sz="1800" u="none" strike="noStrike">
                          <a:effectLst/>
                        </a:rPr>
                        <a:t>Promotion</a:t>
                      </a:r>
                      <a:endParaRPr lang="en-US" sz="1800" b="0" i="0" u="none" strike="noStrike">
                        <a:solidFill>
                          <a:srgbClr val="000000"/>
                        </a:solidFill>
                        <a:effectLst/>
                        <a:latin typeface="Calibri Light" panose="020F0302020204030204" pitchFamily="34" charset="0"/>
                      </a:endParaRPr>
                    </a:p>
                  </a:txBody>
                  <a:tcPr marL="9525" marR="9525" marT="9525" marB="0" anchor="ctr"/>
                </a:tc>
                <a:tc>
                  <a:txBody>
                    <a:bodyPr/>
                    <a:lstStyle/>
                    <a:p>
                      <a:pPr algn="l" rtl="0" fontAlgn="ctr"/>
                      <a:r>
                        <a:rPr lang="en-US" sz="1800" u="none" strike="noStrike">
                          <a:effectLst/>
                        </a:rPr>
                        <a:t>Digital Communications Coordination, Ads, Brochures, etc.</a:t>
                      </a:r>
                      <a:endParaRPr lang="en-US" sz="1800" b="0" i="0" u="none" strike="noStrike">
                        <a:solidFill>
                          <a:srgbClr val="000000"/>
                        </a:solidFill>
                        <a:effectLst/>
                        <a:latin typeface="Calibri Light" panose="020F0302020204030204" pitchFamily="34" charset="0"/>
                      </a:endParaRPr>
                    </a:p>
                  </a:txBody>
                  <a:tcPr marL="9525" marR="9525" marT="9525" marB="0" anchor="ctr"/>
                </a:tc>
                <a:tc>
                  <a:txBody>
                    <a:bodyPr/>
                    <a:lstStyle/>
                    <a:p>
                      <a:pPr algn="l" rtl="0" fontAlgn="ctr"/>
                      <a:r>
                        <a:rPr lang="en-US" sz="1800" u="none" strike="noStrike">
                          <a:effectLst/>
                        </a:rPr>
                        <a:t> $       55,000 </a:t>
                      </a:r>
                      <a:endParaRPr lang="en-US" sz="1800" b="0" i="0" u="none" strike="noStrike">
                        <a:solidFill>
                          <a:srgbClr val="000000"/>
                        </a:solidFill>
                        <a:effectLst/>
                        <a:latin typeface="Calibri Light" panose="020F0302020204030204" pitchFamily="34" charset="0"/>
                      </a:endParaRPr>
                    </a:p>
                  </a:txBody>
                  <a:tcPr marL="9525" marR="9525" marT="9525" marB="0" anchor="ctr"/>
                </a:tc>
                <a:tc>
                  <a:txBody>
                    <a:bodyPr/>
                    <a:lstStyle/>
                    <a:p>
                      <a:pPr algn="l" rtl="0" fontAlgn="ctr"/>
                      <a:r>
                        <a:rPr lang="en-US" sz="1800" u="none" strike="noStrike">
                          <a:effectLst/>
                        </a:rPr>
                        <a:t> $         55,000 </a:t>
                      </a:r>
                      <a:endParaRPr lang="en-US" sz="1800" b="0" i="0" u="none" strike="noStrike">
                        <a:solidFill>
                          <a:srgbClr val="000000"/>
                        </a:solidFill>
                        <a:effectLst/>
                        <a:latin typeface="Calibri Light" panose="020F0302020204030204" pitchFamily="34" charset="0"/>
                      </a:endParaRPr>
                    </a:p>
                  </a:txBody>
                  <a:tcPr marL="9525" marR="9525" marT="9525" marB="0" anchor="ctr"/>
                </a:tc>
                <a:extLst>
                  <a:ext uri="{0D108BD9-81ED-4DB2-BD59-A6C34878D82A}">
                    <a16:rowId xmlns:a16="http://schemas.microsoft.com/office/drawing/2014/main" val="531108831"/>
                  </a:ext>
                </a:extLst>
              </a:tr>
              <a:tr h="330200">
                <a:tc>
                  <a:txBody>
                    <a:bodyPr/>
                    <a:lstStyle/>
                    <a:p>
                      <a:pPr algn="l" fontAlgn="t"/>
                      <a:r>
                        <a:rPr lang="en-US" sz="1800" u="none" strike="noStrike">
                          <a:effectLst/>
                        </a:rPr>
                        <a:t>Total Expense</a:t>
                      </a:r>
                      <a:endParaRPr lang="en-US" sz="1800" b="0" i="0" u="none" strike="noStrike">
                        <a:solidFill>
                          <a:srgbClr val="000000"/>
                        </a:solidFill>
                        <a:effectLst/>
                        <a:latin typeface="Calibri Light" panose="020F0302020204030204" pitchFamily="34" charset="0"/>
                      </a:endParaRPr>
                    </a:p>
                  </a:txBody>
                  <a:tcPr marL="9525" marR="9525" marT="9525" marB="0"/>
                </a:tc>
                <a:tc>
                  <a:txBody>
                    <a:bodyPr/>
                    <a:lstStyle/>
                    <a:p>
                      <a:pPr algn="l" fontAlgn="t"/>
                      <a:r>
                        <a:rPr lang="en-US" sz="1800" u="none" strike="noStrike">
                          <a:effectLst/>
                        </a:rPr>
                        <a:t> </a:t>
                      </a:r>
                      <a:endParaRPr lang="en-US" sz="1800" b="0" i="0" u="none" strike="noStrike">
                        <a:solidFill>
                          <a:srgbClr val="000000"/>
                        </a:solidFill>
                        <a:effectLst/>
                        <a:latin typeface="Calibri Light" panose="020F0302020204030204" pitchFamily="34" charset="0"/>
                      </a:endParaRPr>
                    </a:p>
                  </a:txBody>
                  <a:tcPr marL="9525" marR="9525" marT="9525" marB="0"/>
                </a:tc>
                <a:tc>
                  <a:txBody>
                    <a:bodyPr/>
                    <a:lstStyle/>
                    <a:p>
                      <a:pPr algn="l" fontAlgn="t"/>
                      <a:r>
                        <a:rPr lang="en-US" sz="1800" u="none" strike="noStrike">
                          <a:effectLst/>
                        </a:rPr>
                        <a:t> </a:t>
                      </a:r>
                      <a:endParaRPr lang="en-US" sz="1800" b="0" i="0" u="none" strike="noStrike">
                        <a:solidFill>
                          <a:srgbClr val="000000"/>
                        </a:solidFill>
                        <a:effectLst/>
                        <a:latin typeface="Calibri Light" panose="020F0302020204030204" pitchFamily="34" charset="0"/>
                      </a:endParaRPr>
                    </a:p>
                  </a:txBody>
                  <a:tcPr marL="9525" marR="9525" marT="9525" marB="0"/>
                </a:tc>
                <a:tc>
                  <a:txBody>
                    <a:bodyPr/>
                    <a:lstStyle/>
                    <a:p>
                      <a:pPr algn="l" fontAlgn="t"/>
                      <a:r>
                        <a:rPr lang="en-US" sz="1800" u="none" strike="noStrike" dirty="0">
                          <a:effectLst/>
                        </a:rPr>
                        <a:t> $       250,000 </a:t>
                      </a:r>
                      <a:endParaRPr lang="en-US" sz="1800" b="0" i="0" u="none" strike="noStrike" dirty="0">
                        <a:solidFill>
                          <a:srgbClr val="000000"/>
                        </a:solidFill>
                        <a:effectLst/>
                        <a:latin typeface="Calibri Light" panose="020F0302020204030204" pitchFamily="34" charset="0"/>
                      </a:endParaRPr>
                    </a:p>
                  </a:txBody>
                  <a:tcPr marL="9525" marR="9525" marT="9525" marB="0"/>
                </a:tc>
                <a:extLst>
                  <a:ext uri="{0D108BD9-81ED-4DB2-BD59-A6C34878D82A}">
                    <a16:rowId xmlns:a16="http://schemas.microsoft.com/office/drawing/2014/main" val="3141442201"/>
                  </a:ext>
                </a:extLst>
              </a:tr>
            </a:tbl>
          </a:graphicData>
        </a:graphic>
      </p:graphicFrame>
      <p:graphicFrame>
        <p:nvGraphicFramePr>
          <p:cNvPr id="20" name="Table 19">
            <a:extLst>
              <a:ext uri="{FF2B5EF4-FFF2-40B4-BE49-F238E27FC236}">
                <a16:creationId xmlns:a16="http://schemas.microsoft.com/office/drawing/2014/main" id="{53C7D95C-E8FF-3020-C38B-6B98F0A311B2}"/>
              </a:ext>
            </a:extLst>
          </p:cNvPr>
          <p:cNvGraphicFramePr>
            <a:graphicFrameLocks noGrp="1"/>
          </p:cNvGraphicFramePr>
          <p:nvPr/>
        </p:nvGraphicFramePr>
        <p:xfrm>
          <a:off x="1023256" y="4259943"/>
          <a:ext cx="10145485" cy="1333500"/>
        </p:xfrm>
        <a:graphic>
          <a:graphicData uri="http://schemas.openxmlformats.org/drawingml/2006/table">
            <a:tbl>
              <a:tblPr firstRow="1" bandRow="1">
                <a:tableStyleId>{073A0DAA-6AF3-43AB-8588-CEC1D06C72B9}</a:tableStyleId>
              </a:tblPr>
              <a:tblGrid>
                <a:gridCol w="1719944">
                  <a:extLst>
                    <a:ext uri="{9D8B030D-6E8A-4147-A177-3AD203B41FA5}">
                      <a16:colId xmlns:a16="http://schemas.microsoft.com/office/drawing/2014/main" val="2576817836"/>
                    </a:ext>
                  </a:extLst>
                </a:gridCol>
                <a:gridCol w="5812970">
                  <a:extLst>
                    <a:ext uri="{9D8B030D-6E8A-4147-A177-3AD203B41FA5}">
                      <a16:colId xmlns:a16="http://schemas.microsoft.com/office/drawing/2014/main" val="1322505117"/>
                    </a:ext>
                  </a:extLst>
                </a:gridCol>
                <a:gridCol w="1197430">
                  <a:extLst>
                    <a:ext uri="{9D8B030D-6E8A-4147-A177-3AD203B41FA5}">
                      <a16:colId xmlns:a16="http://schemas.microsoft.com/office/drawing/2014/main" val="1549849132"/>
                    </a:ext>
                  </a:extLst>
                </a:gridCol>
                <a:gridCol w="1415141">
                  <a:extLst>
                    <a:ext uri="{9D8B030D-6E8A-4147-A177-3AD203B41FA5}">
                      <a16:colId xmlns:a16="http://schemas.microsoft.com/office/drawing/2014/main" val="883336288"/>
                    </a:ext>
                  </a:extLst>
                </a:gridCol>
              </a:tblGrid>
              <a:tr h="330200">
                <a:tc>
                  <a:txBody>
                    <a:bodyPr/>
                    <a:lstStyle/>
                    <a:p>
                      <a:pPr algn="l" rtl="0" fontAlgn="ctr"/>
                      <a:r>
                        <a:rPr lang="en-US" sz="1800" u="none" strike="noStrike">
                          <a:effectLst/>
                        </a:rPr>
                        <a:t>Income</a:t>
                      </a:r>
                      <a:endParaRPr lang="en-US" sz="1800" b="1" i="0" u="none" strike="noStrike">
                        <a:solidFill>
                          <a:srgbClr val="FFFFFF"/>
                        </a:solidFill>
                        <a:effectLst/>
                        <a:latin typeface="Calibri Light" panose="020F0302020204030204" pitchFamily="34" charset="0"/>
                      </a:endParaRPr>
                    </a:p>
                  </a:txBody>
                  <a:tcPr marL="9525" marR="9525" marT="9525" marB="0" anchor="ctr"/>
                </a:tc>
                <a:tc>
                  <a:txBody>
                    <a:bodyPr/>
                    <a:lstStyle/>
                    <a:p>
                      <a:pPr algn="l" rtl="0" fontAlgn="ctr"/>
                      <a:r>
                        <a:rPr lang="en-US" sz="1800" u="none" strike="noStrike" dirty="0">
                          <a:effectLst/>
                        </a:rPr>
                        <a:t>Description</a:t>
                      </a:r>
                      <a:endParaRPr lang="en-US" sz="1800" b="1" i="0" u="none" strike="noStrike" dirty="0">
                        <a:solidFill>
                          <a:srgbClr val="FFFFFF"/>
                        </a:solidFill>
                        <a:effectLst/>
                        <a:latin typeface="Calibri" panose="020F0502020204030204" pitchFamily="34" charset="0"/>
                      </a:endParaRPr>
                    </a:p>
                  </a:txBody>
                  <a:tcPr marL="9525" marR="9525" marT="9525" marB="0" anchor="ctr"/>
                </a:tc>
                <a:tc>
                  <a:txBody>
                    <a:bodyPr/>
                    <a:lstStyle/>
                    <a:p>
                      <a:pPr algn="l" rtl="0" fontAlgn="ctr"/>
                      <a:r>
                        <a:rPr lang="en-US" sz="1800" u="none" strike="noStrike">
                          <a:effectLst/>
                        </a:rPr>
                        <a:t>Unit</a:t>
                      </a:r>
                      <a:endParaRPr lang="en-US" sz="1800" b="1" i="0" u="none" strike="noStrike">
                        <a:solidFill>
                          <a:srgbClr val="FFFFFF"/>
                        </a:solidFill>
                        <a:effectLst/>
                        <a:latin typeface="Calibri" panose="020F0502020204030204" pitchFamily="34" charset="0"/>
                      </a:endParaRPr>
                    </a:p>
                  </a:txBody>
                  <a:tcPr marL="9525" marR="9525" marT="9525" marB="0" anchor="ctr"/>
                </a:tc>
                <a:tc>
                  <a:txBody>
                    <a:bodyPr/>
                    <a:lstStyle/>
                    <a:p>
                      <a:pPr algn="l" rtl="0" fontAlgn="ctr"/>
                      <a:r>
                        <a:rPr lang="en-US" sz="1800" u="none" strike="noStrike">
                          <a:effectLst/>
                        </a:rPr>
                        <a:t>Subtotal</a:t>
                      </a:r>
                      <a:endParaRPr lang="en-US" sz="1800" b="1" i="0" u="none" strike="noStrike">
                        <a:solidFill>
                          <a:srgbClr val="FFFFFF"/>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230856855"/>
                  </a:ext>
                </a:extLst>
              </a:tr>
              <a:tr h="342900">
                <a:tc>
                  <a:txBody>
                    <a:bodyPr/>
                    <a:lstStyle/>
                    <a:p>
                      <a:pPr algn="l" rtl="0" fontAlgn="ctr"/>
                      <a:r>
                        <a:rPr lang="en-US" sz="1800" u="none" strike="noStrike">
                          <a:effectLst/>
                        </a:rPr>
                        <a:t>State of CT DOT</a:t>
                      </a:r>
                      <a:endParaRPr lang="en-US" sz="1800" b="0" i="0" u="none" strike="noStrike">
                        <a:solidFill>
                          <a:srgbClr val="000000"/>
                        </a:solidFill>
                        <a:effectLst/>
                        <a:latin typeface="Calibri Light" panose="020F0302020204030204" pitchFamily="34" charset="0"/>
                      </a:endParaRPr>
                    </a:p>
                  </a:txBody>
                  <a:tcPr marL="9525" marR="9525" marT="9525" marB="0" anchor="ctr"/>
                </a:tc>
                <a:tc>
                  <a:txBody>
                    <a:bodyPr/>
                    <a:lstStyle/>
                    <a:p>
                      <a:pPr algn="l" fontAlgn="t"/>
                      <a:r>
                        <a:rPr lang="en-US" sz="1800" u="none" strike="noStrike">
                          <a:effectLst/>
                        </a:rPr>
                        <a:t> </a:t>
                      </a:r>
                      <a:endParaRPr lang="en-US" sz="1800" b="0" i="0" u="none" strike="noStrike">
                        <a:solidFill>
                          <a:srgbClr val="000000"/>
                        </a:solidFill>
                        <a:effectLst/>
                        <a:latin typeface="Calibri Light" panose="020F0302020204030204" pitchFamily="34" charset="0"/>
                      </a:endParaRPr>
                    </a:p>
                  </a:txBody>
                  <a:tcPr marL="9525" marR="9525" marT="9525" marB="0"/>
                </a:tc>
                <a:tc>
                  <a:txBody>
                    <a:bodyPr/>
                    <a:lstStyle/>
                    <a:p>
                      <a:pPr algn="l" fontAlgn="t"/>
                      <a:r>
                        <a:rPr lang="en-US" sz="1800" u="none" strike="noStrike">
                          <a:effectLst/>
                        </a:rPr>
                        <a:t> </a:t>
                      </a:r>
                      <a:endParaRPr lang="en-US" sz="1800" b="0" i="0" u="none" strike="noStrike">
                        <a:solidFill>
                          <a:srgbClr val="000000"/>
                        </a:solidFill>
                        <a:effectLst/>
                        <a:latin typeface="Calibri Light" panose="020F0302020204030204" pitchFamily="34" charset="0"/>
                      </a:endParaRPr>
                    </a:p>
                  </a:txBody>
                  <a:tcPr marL="9525" marR="9525" marT="9525" marB="0"/>
                </a:tc>
                <a:tc>
                  <a:txBody>
                    <a:bodyPr/>
                    <a:lstStyle/>
                    <a:p>
                      <a:pPr algn="l" rtl="0" fontAlgn="ctr"/>
                      <a:r>
                        <a:rPr lang="en-US" sz="1800" u="none" strike="noStrike">
                          <a:effectLst/>
                        </a:rPr>
                        <a:t> $       200,000 </a:t>
                      </a:r>
                      <a:endParaRPr lang="en-US" sz="1800" b="0" i="0" u="none" strike="noStrike">
                        <a:solidFill>
                          <a:srgbClr val="000000"/>
                        </a:solidFill>
                        <a:effectLst/>
                        <a:latin typeface="Calibri Light" panose="020F0302020204030204" pitchFamily="34" charset="0"/>
                      </a:endParaRPr>
                    </a:p>
                  </a:txBody>
                  <a:tcPr marL="9525" marR="9525" marT="9525" marB="0" anchor="ctr"/>
                </a:tc>
                <a:extLst>
                  <a:ext uri="{0D108BD9-81ED-4DB2-BD59-A6C34878D82A}">
                    <a16:rowId xmlns:a16="http://schemas.microsoft.com/office/drawing/2014/main" val="1074401558"/>
                  </a:ext>
                </a:extLst>
              </a:tr>
              <a:tr h="330200">
                <a:tc>
                  <a:txBody>
                    <a:bodyPr/>
                    <a:lstStyle/>
                    <a:p>
                      <a:pPr algn="l" rtl="0" fontAlgn="ctr"/>
                      <a:r>
                        <a:rPr lang="en-US" sz="1800" u="none" strike="noStrike">
                          <a:effectLst/>
                        </a:rPr>
                        <a:t>Sales</a:t>
                      </a:r>
                      <a:endParaRPr lang="en-US" sz="1800" b="0" i="0" u="none" strike="noStrike">
                        <a:solidFill>
                          <a:srgbClr val="000000"/>
                        </a:solidFill>
                        <a:effectLst/>
                        <a:latin typeface="Calibri Light" panose="020F0302020204030204" pitchFamily="34" charset="0"/>
                      </a:endParaRPr>
                    </a:p>
                  </a:txBody>
                  <a:tcPr marL="9525" marR="9525" marT="9525" marB="0" anchor="ctr"/>
                </a:tc>
                <a:tc>
                  <a:txBody>
                    <a:bodyPr/>
                    <a:lstStyle/>
                    <a:p>
                      <a:pPr algn="l" fontAlgn="t"/>
                      <a:r>
                        <a:rPr lang="en-US" sz="1800" u="none" strike="noStrike">
                          <a:effectLst/>
                        </a:rPr>
                        <a:t>Ticket Sales, Charters, Sponsorships</a:t>
                      </a:r>
                      <a:endParaRPr lang="en-US" sz="1800" b="0" i="0" u="none" strike="noStrike">
                        <a:solidFill>
                          <a:srgbClr val="000000"/>
                        </a:solidFill>
                        <a:effectLst/>
                        <a:latin typeface="Calibri Light" panose="020F0302020204030204" pitchFamily="34" charset="0"/>
                      </a:endParaRPr>
                    </a:p>
                  </a:txBody>
                  <a:tcPr marL="9525" marR="9525" marT="9525" marB="0"/>
                </a:tc>
                <a:tc>
                  <a:txBody>
                    <a:bodyPr/>
                    <a:lstStyle/>
                    <a:p>
                      <a:pPr algn="l" fontAlgn="t"/>
                      <a:r>
                        <a:rPr lang="en-US" sz="1800" u="none" strike="noStrike">
                          <a:effectLst/>
                        </a:rPr>
                        <a:t> </a:t>
                      </a:r>
                      <a:endParaRPr lang="en-US" sz="1800" b="0" i="0" u="none" strike="noStrike">
                        <a:solidFill>
                          <a:srgbClr val="000000"/>
                        </a:solidFill>
                        <a:effectLst/>
                        <a:latin typeface="Calibri Light" panose="020F0302020204030204" pitchFamily="34" charset="0"/>
                      </a:endParaRPr>
                    </a:p>
                  </a:txBody>
                  <a:tcPr marL="9525" marR="9525" marT="9525" marB="0"/>
                </a:tc>
                <a:tc>
                  <a:txBody>
                    <a:bodyPr/>
                    <a:lstStyle/>
                    <a:p>
                      <a:pPr algn="l" rtl="0" fontAlgn="ctr"/>
                      <a:r>
                        <a:rPr lang="en-US" sz="1800" u="none" strike="noStrike">
                          <a:effectLst/>
                        </a:rPr>
                        <a:t> $         50,000 </a:t>
                      </a:r>
                      <a:endParaRPr lang="en-US" sz="1800" b="0" i="0" u="none" strike="noStrike">
                        <a:solidFill>
                          <a:srgbClr val="000000"/>
                        </a:solidFill>
                        <a:effectLst/>
                        <a:latin typeface="Calibri Light" panose="020F0302020204030204" pitchFamily="34" charset="0"/>
                      </a:endParaRPr>
                    </a:p>
                  </a:txBody>
                  <a:tcPr marL="9525" marR="9525" marT="9525" marB="0" anchor="ctr"/>
                </a:tc>
                <a:extLst>
                  <a:ext uri="{0D108BD9-81ED-4DB2-BD59-A6C34878D82A}">
                    <a16:rowId xmlns:a16="http://schemas.microsoft.com/office/drawing/2014/main" val="1424642586"/>
                  </a:ext>
                </a:extLst>
              </a:tr>
              <a:tr h="330200">
                <a:tc>
                  <a:txBody>
                    <a:bodyPr/>
                    <a:lstStyle/>
                    <a:p>
                      <a:pPr algn="l" rtl="0" fontAlgn="ctr"/>
                      <a:r>
                        <a:rPr lang="en-US" sz="1800" u="none" strike="noStrike">
                          <a:effectLst/>
                        </a:rPr>
                        <a:t>Total Income</a:t>
                      </a:r>
                      <a:endParaRPr lang="en-US" sz="1800" b="0" i="0" u="none" strike="noStrike">
                        <a:solidFill>
                          <a:srgbClr val="000000"/>
                        </a:solidFill>
                        <a:effectLst/>
                        <a:latin typeface="Calibri Light" panose="020F0302020204030204" pitchFamily="34" charset="0"/>
                      </a:endParaRPr>
                    </a:p>
                  </a:txBody>
                  <a:tcPr marL="9525" marR="9525" marT="9525" marB="0" anchor="ctr"/>
                </a:tc>
                <a:tc>
                  <a:txBody>
                    <a:bodyPr/>
                    <a:lstStyle/>
                    <a:p>
                      <a:pPr algn="l" fontAlgn="t"/>
                      <a:r>
                        <a:rPr lang="en-US" sz="1800" u="none" strike="noStrike">
                          <a:effectLst/>
                        </a:rPr>
                        <a:t> </a:t>
                      </a:r>
                      <a:endParaRPr lang="en-US" sz="1800" b="0" i="0" u="none" strike="noStrike">
                        <a:solidFill>
                          <a:srgbClr val="000000"/>
                        </a:solidFill>
                        <a:effectLst/>
                        <a:latin typeface="Calibri Light" panose="020F0302020204030204" pitchFamily="34" charset="0"/>
                      </a:endParaRPr>
                    </a:p>
                  </a:txBody>
                  <a:tcPr marL="9525" marR="9525" marT="9525" marB="0"/>
                </a:tc>
                <a:tc>
                  <a:txBody>
                    <a:bodyPr/>
                    <a:lstStyle/>
                    <a:p>
                      <a:pPr algn="l" fontAlgn="t"/>
                      <a:r>
                        <a:rPr lang="en-US" sz="1800" u="none" strike="noStrike">
                          <a:effectLst/>
                        </a:rPr>
                        <a:t> </a:t>
                      </a:r>
                      <a:endParaRPr lang="en-US" sz="1800" b="0" i="0" u="none" strike="noStrike">
                        <a:solidFill>
                          <a:srgbClr val="000000"/>
                        </a:solidFill>
                        <a:effectLst/>
                        <a:latin typeface="Calibri Light" panose="020F0302020204030204" pitchFamily="34" charset="0"/>
                      </a:endParaRPr>
                    </a:p>
                  </a:txBody>
                  <a:tcPr marL="9525" marR="9525" marT="9525" marB="0"/>
                </a:tc>
                <a:tc>
                  <a:txBody>
                    <a:bodyPr/>
                    <a:lstStyle/>
                    <a:p>
                      <a:pPr algn="l" fontAlgn="t"/>
                      <a:r>
                        <a:rPr lang="en-US" sz="1800" u="none" strike="noStrike" dirty="0">
                          <a:effectLst/>
                        </a:rPr>
                        <a:t> $       250,000 </a:t>
                      </a:r>
                      <a:endParaRPr lang="en-US" sz="1800" b="0" i="0" u="none" strike="noStrike" dirty="0">
                        <a:solidFill>
                          <a:srgbClr val="000000"/>
                        </a:solidFill>
                        <a:effectLst/>
                        <a:latin typeface="Calibri Light" panose="020F0302020204030204" pitchFamily="34" charset="0"/>
                      </a:endParaRPr>
                    </a:p>
                  </a:txBody>
                  <a:tcPr marL="9525" marR="9525" marT="9525" marB="0"/>
                </a:tc>
                <a:extLst>
                  <a:ext uri="{0D108BD9-81ED-4DB2-BD59-A6C34878D82A}">
                    <a16:rowId xmlns:a16="http://schemas.microsoft.com/office/drawing/2014/main" val="4005293833"/>
                  </a:ext>
                </a:extLst>
              </a:tr>
            </a:tbl>
          </a:graphicData>
        </a:graphic>
      </p:graphicFrame>
    </p:spTree>
    <p:extLst>
      <p:ext uri="{BB962C8B-B14F-4D97-AF65-F5344CB8AC3E}">
        <p14:creationId xmlns:p14="http://schemas.microsoft.com/office/powerpoint/2010/main" val="70649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F528E-C5C1-FAD7-DD4B-F3697BFEFF09}"/>
              </a:ext>
            </a:extLst>
          </p:cNvPr>
          <p:cNvSpPr>
            <a:spLocks noGrp="1"/>
          </p:cNvSpPr>
          <p:nvPr>
            <p:ph type="title"/>
          </p:nvPr>
        </p:nvSpPr>
        <p:spPr>
          <a:xfrm>
            <a:off x="838200" y="139978"/>
            <a:ext cx="10515600" cy="1325563"/>
          </a:xfrm>
        </p:spPr>
        <p:txBody>
          <a:bodyPr>
            <a:normAutofit fontScale="90000"/>
          </a:bodyPr>
          <a:lstStyle/>
          <a:p>
            <a:r>
              <a:rPr lang="en-US" b="1" dirty="0">
                <a:solidFill>
                  <a:srgbClr val="456B7D"/>
                </a:solidFill>
                <a:latin typeface="Century Gothic" panose="020B0502020202020204" pitchFamily="34" charset="0"/>
              </a:rPr>
              <a:t>Thames River Heritage Park</a:t>
            </a:r>
            <a:br>
              <a:rPr lang="en-US" b="1" dirty="0">
                <a:solidFill>
                  <a:srgbClr val="456B7D"/>
                </a:solidFill>
                <a:latin typeface="Century Gothic" panose="020B0502020202020204" pitchFamily="34" charset="0"/>
              </a:rPr>
            </a:br>
            <a:r>
              <a:rPr lang="en-US" b="1" dirty="0">
                <a:solidFill>
                  <a:srgbClr val="456B7D"/>
                </a:solidFill>
                <a:latin typeface="Century Gothic" panose="020B0502020202020204" pitchFamily="34" charset="0"/>
              </a:rPr>
              <a:t>Funding Request – Water Taxi Operation</a:t>
            </a:r>
          </a:p>
        </p:txBody>
      </p:sp>
      <p:graphicFrame>
        <p:nvGraphicFramePr>
          <p:cNvPr id="18" name="Table 17">
            <a:extLst>
              <a:ext uri="{FF2B5EF4-FFF2-40B4-BE49-F238E27FC236}">
                <a16:creationId xmlns:a16="http://schemas.microsoft.com/office/drawing/2014/main" id="{14FEE3F5-82ED-6426-E780-6D98FE27E368}"/>
              </a:ext>
            </a:extLst>
          </p:cNvPr>
          <p:cNvGraphicFramePr>
            <a:graphicFrameLocks noGrp="1"/>
          </p:cNvGraphicFramePr>
          <p:nvPr>
            <p:extLst>
              <p:ext uri="{D42A27DB-BD31-4B8C-83A1-F6EECF244321}">
                <p14:modId xmlns:p14="http://schemas.microsoft.com/office/powerpoint/2010/main" val="2556042305"/>
              </p:ext>
            </p:extLst>
          </p:nvPr>
        </p:nvGraphicFramePr>
        <p:xfrm>
          <a:off x="1023257" y="1722664"/>
          <a:ext cx="10145485" cy="2537279"/>
        </p:xfrm>
        <a:graphic>
          <a:graphicData uri="http://schemas.openxmlformats.org/drawingml/2006/table">
            <a:tbl>
              <a:tblPr firstRow="1" bandRow="1">
                <a:tableStyleId>{073A0DAA-6AF3-43AB-8588-CEC1D06C72B9}</a:tableStyleId>
              </a:tblPr>
              <a:tblGrid>
                <a:gridCol w="1719944">
                  <a:extLst>
                    <a:ext uri="{9D8B030D-6E8A-4147-A177-3AD203B41FA5}">
                      <a16:colId xmlns:a16="http://schemas.microsoft.com/office/drawing/2014/main" val="1634708302"/>
                    </a:ext>
                  </a:extLst>
                </a:gridCol>
                <a:gridCol w="5812971">
                  <a:extLst>
                    <a:ext uri="{9D8B030D-6E8A-4147-A177-3AD203B41FA5}">
                      <a16:colId xmlns:a16="http://schemas.microsoft.com/office/drawing/2014/main" val="3072543204"/>
                    </a:ext>
                  </a:extLst>
                </a:gridCol>
                <a:gridCol w="1197429">
                  <a:extLst>
                    <a:ext uri="{9D8B030D-6E8A-4147-A177-3AD203B41FA5}">
                      <a16:colId xmlns:a16="http://schemas.microsoft.com/office/drawing/2014/main" val="4201001378"/>
                    </a:ext>
                  </a:extLst>
                </a:gridCol>
                <a:gridCol w="1415141">
                  <a:extLst>
                    <a:ext uri="{9D8B030D-6E8A-4147-A177-3AD203B41FA5}">
                      <a16:colId xmlns:a16="http://schemas.microsoft.com/office/drawing/2014/main" val="3187300860"/>
                    </a:ext>
                  </a:extLst>
                </a:gridCol>
              </a:tblGrid>
              <a:tr h="330200">
                <a:tc>
                  <a:txBody>
                    <a:bodyPr/>
                    <a:lstStyle/>
                    <a:p>
                      <a:pPr algn="l" rtl="0" fontAlgn="ctr"/>
                      <a:r>
                        <a:rPr lang="en-US" sz="1800" u="none" strike="noStrike">
                          <a:effectLst/>
                        </a:rPr>
                        <a:t>Expense</a:t>
                      </a:r>
                      <a:endParaRPr lang="en-US" sz="1800" b="1" i="0" u="none" strike="noStrike">
                        <a:solidFill>
                          <a:srgbClr val="FFFFFF"/>
                        </a:solidFill>
                        <a:effectLst/>
                        <a:latin typeface="Calibri" panose="020F0502020204030204" pitchFamily="34" charset="0"/>
                      </a:endParaRPr>
                    </a:p>
                  </a:txBody>
                  <a:tcPr marL="9525" marR="9525" marT="9525" marB="0" anchor="ctr"/>
                </a:tc>
                <a:tc>
                  <a:txBody>
                    <a:bodyPr/>
                    <a:lstStyle/>
                    <a:p>
                      <a:pPr algn="l" rtl="0" fontAlgn="ctr"/>
                      <a:r>
                        <a:rPr lang="en-US" sz="1800" u="none" strike="noStrike">
                          <a:effectLst/>
                        </a:rPr>
                        <a:t>Description</a:t>
                      </a:r>
                      <a:endParaRPr lang="en-US" sz="1800" b="1" i="0" u="none" strike="noStrike">
                        <a:solidFill>
                          <a:srgbClr val="FFFFFF"/>
                        </a:solidFill>
                        <a:effectLst/>
                        <a:latin typeface="Calibri" panose="020F0502020204030204" pitchFamily="34" charset="0"/>
                      </a:endParaRPr>
                    </a:p>
                  </a:txBody>
                  <a:tcPr marL="9525" marR="9525" marT="9525" marB="0" anchor="ctr"/>
                </a:tc>
                <a:tc>
                  <a:txBody>
                    <a:bodyPr/>
                    <a:lstStyle/>
                    <a:p>
                      <a:pPr algn="l" rtl="0" fontAlgn="ctr"/>
                      <a:r>
                        <a:rPr lang="en-US" sz="1800" u="none" strike="noStrike">
                          <a:effectLst/>
                        </a:rPr>
                        <a:t>Unit</a:t>
                      </a:r>
                      <a:endParaRPr lang="en-US" sz="1800" b="1" i="0" u="none" strike="noStrike">
                        <a:solidFill>
                          <a:srgbClr val="FFFFFF"/>
                        </a:solidFill>
                        <a:effectLst/>
                        <a:latin typeface="Calibri" panose="020F0502020204030204" pitchFamily="34" charset="0"/>
                      </a:endParaRPr>
                    </a:p>
                  </a:txBody>
                  <a:tcPr marL="9525" marR="9525" marT="9525" marB="0" anchor="ctr"/>
                </a:tc>
                <a:tc>
                  <a:txBody>
                    <a:bodyPr/>
                    <a:lstStyle/>
                    <a:p>
                      <a:pPr algn="l" rtl="0" fontAlgn="ctr"/>
                      <a:r>
                        <a:rPr lang="en-US" sz="1800" u="none" strike="noStrike">
                          <a:effectLst/>
                        </a:rPr>
                        <a:t>Subtotal</a:t>
                      </a:r>
                      <a:endParaRPr lang="en-US" sz="1800" b="1" i="0" u="none" strike="noStrike">
                        <a:solidFill>
                          <a:srgbClr val="FFFFFF"/>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762190846"/>
                  </a:ext>
                </a:extLst>
              </a:tr>
              <a:tr h="581479">
                <a:tc>
                  <a:txBody>
                    <a:bodyPr/>
                    <a:lstStyle/>
                    <a:p>
                      <a:pPr algn="l" rtl="0" fontAlgn="ctr"/>
                      <a:r>
                        <a:rPr lang="en-US" sz="1800" u="none" strike="noStrike">
                          <a:effectLst/>
                        </a:rPr>
                        <a:t>Boat Operation</a:t>
                      </a:r>
                      <a:endParaRPr lang="en-US" sz="1800" b="0" i="0" u="none" strike="noStrike">
                        <a:solidFill>
                          <a:srgbClr val="000000"/>
                        </a:solidFill>
                        <a:effectLst/>
                        <a:latin typeface="Calibri Light" panose="020F0302020204030204" pitchFamily="34" charset="0"/>
                      </a:endParaRPr>
                    </a:p>
                  </a:txBody>
                  <a:tcPr marL="9525" marR="9525" marT="9525" marB="0" anchor="ctr"/>
                </a:tc>
                <a:tc>
                  <a:txBody>
                    <a:bodyPr/>
                    <a:lstStyle/>
                    <a:p>
                      <a:pPr algn="l" rtl="0" fontAlgn="ctr"/>
                      <a:r>
                        <a:rPr lang="en-US" sz="1800" u="none" strike="noStrike" dirty="0">
                          <a:effectLst/>
                        </a:rPr>
                        <a:t>Boat Manager, Captains and Crew, Maintenance and Repairs, Fuel, Insurance, Licenses etc. – 3 boats</a:t>
                      </a:r>
                      <a:endParaRPr lang="en-US" sz="1800" b="0" i="0" u="none" strike="noStrike" dirty="0">
                        <a:solidFill>
                          <a:srgbClr val="000000"/>
                        </a:solidFill>
                        <a:effectLst/>
                        <a:latin typeface="Calibri Light" panose="020F0302020204030204" pitchFamily="34" charset="0"/>
                      </a:endParaRPr>
                    </a:p>
                  </a:txBody>
                  <a:tcPr marL="9525" marR="9525" marT="9525" marB="0" anchor="ctr"/>
                </a:tc>
                <a:tc>
                  <a:txBody>
                    <a:bodyPr/>
                    <a:lstStyle/>
                    <a:p>
                      <a:pPr algn="l" rtl="0" fontAlgn="ctr"/>
                      <a:r>
                        <a:rPr lang="en-US" sz="1800" u="none" strike="noStrike">
                          <a:effectLst/>
                        </a:rPr>
                        <a:t> $       50,000 </a:t>
                      </a:r>
                      <a:endParaRPr lang="en-US" sz="1800" b="0" i="0" u="none" strike="noStrike">
                        <a:solidFill>
                          <a:srgbClr val="000000"/>
                        </a:solidFill>
                        <a:effectLst/>
                        <a:latin typeface="Calibri Light" panose="020F0302020204030204" pitchFamily="34" charset="0"/>
                      </a:endParaRPr>
                    </a:p>
                  </a:txBody>
                  <a:tcPr marL="9525" marR="9525" marT="9525" marB="0" anchor="ctr"/>
                </a:tc>
                <a:tc>
                  <a:txBody>
                    <a:bodyPr/>
                    <a:lstStyle/>
                    <a:p>
                      <a:pPr algn="l" rtl="0" fontAlgn="ctr"/>
                      <a:r>
                        <a:rPr lang="en-US" sz="1800" u="none" strike="noStrike">
                          <a:effectLst/>
                        </a:rPr>
                        <a:t> $       150,000 </a:t>
                      </a:r>
                      <a:endParaRPr lang="en-US" sz="1800" b="0" i="0" u="none" strike="noStrike">
                        <a:solidFill>
                          <a:srgbClr val="000000"/>
                        </a:solidFill>
                        <a:effectLst/>
                        <a:latin typeface="Calibri Light" panose="020F0302020204030204" pitchFamily="34" charset="0"/>
                      </a:endParaRPr>
                    </a:p>
                  </a:txBody>
                  <a:tcPr marL="9525" marR="9525" marT="9525" marB="0" anchor="ctr"/>
                </a:tc>
                <a:extLst>
                  <a:ext uri="{0D108BD9-81ED-4DB2-BD59-A6C34878D82A}">
                    <a16:rowId xmlns:a16="http://schemas.microsoft.com/office/drawing/2014/main" val="3987133473"/>
                  </a:ext>
                </a:extLst>
              </a:tr>
              <a:tr h="647700">
                <a:tc>
                  <a:txBody>
                    <a:bodyPr/>
                    <a:lstStyle/>
                    <a:p>
                      <a:pPr algn="l" rtl="0" fontAlgn="ctr"/>
                      <a:r>
                        <a:rPr lang="en-US" sz="1800" u="none" strike="noStrike">
                          <a:effectLst/>
                        </a:rPr>
                        <a:t>Administration</a:t>
                      </a:r>
                      <a:endParaRPr lang="en-US" sz="1800" b="0" i="0" u="none" strike="noStrike">
                        <a:solidFill>
                          <a:srgbClr val="000000"/>
                        </a:solidFill>
                        <a:effectLst/>
                        <a:latin typeface="Calibri Light" panose="020F0302020204030204" pitchFamily="34" charset="0"/>
                      </a:endParaRPr>
                    </a:p>
                  </a:txBody>
                  <a:tcPr marL="9525" marR="9525" marT="9525" marB="0" anchor="ctr"/>
                </a:tc>
                <a:tc>
                  <a:txBody>
                    <a:bodyPr/>
                    <a:lstStyle/>
                    <a:p>
                      <a:pPr algn="l" rtl="0" fontAlgn="ctr"/>
                      <a:r>
                        <a:rPr lang="en-US" sz="1800" u="none" strike="noStrike" dirty="0">
                          <a:effectLst/>
                        </a:rPr>
                        <a:t>Tour Coordination, Scheduling, Ticket Admin., Bookkeeping, Software, etc. </a:t>
                      </a:r>
                      <a:endParaRPr lang="en-US" sz="1800" b="0" i="0" u="none" strike="noStrike" dirty="0">
                        <a:solidFill>
                          <a:srgbClr val="000000"/>
                        </a:solidFill>
                        <a:effectLst/>
                        <a:latin typeface="Calibri Light" panose="020F0302020204030204" pitchFamily="34" charset="0"/>
                      </a:endParaRPr>
                    </a:p>
                  </a:txBody>
                  <a:tcPr marL="9525" marR="9525" marT="9525" marB="0" anchor="ctr"/>
                </a:tc>
                <a:tc>
                  <a:txBody>
                    <a:bodyPr/>
                    <a:lstStyle/>
                    <a:p>
                      <a:pPr algn="l" rtl="0" fontAlgn="ctr"/>
                      <a:r>
                        <a:rPr lang="en-US" sz="1800" u="none" strike="noStrike">
                          <a:effectLst/>
                        </a:rPr>
                        <a:t> $       45,000 </a:t>
                      </a:r>
                      <a:endParaRPr lang="en-US" sz="1800" b="0" i="0" u="none" strike="noStrike">
                        <a:solidFill>
                          <a:srgbClr val="000000"/>
                        </a:solidFill>
                        <a:effectLst/>
                        <a:latin typeface="Calibri Light" panose="020F0302020204030204" pitchFamily="34" charset="0"/>
                      </a:endParaRPr>
                    </a:p>
                  </a:txBody>
                  <a:tcPr marL="9525" marR="9525" marT="9525" marB="0" anchor="ctr"/>
                </a:tc>
                <a:tc>
                  <a:txBody>
                    <a:bodyPr/>
                    <a:lstStyle/>
                    <a:p>
                      <a:pPr algn="l" rtl="0" fontAlgn="ctr"/>
                      <a:r>
                        <a:rPr lang="en-US" sz="1800" u="none" strike="noStrike">
                          <a:effectLst/>
                        </a:rPr>
                        <a:t> $         45,000 </a:t>
                      </a:r>
                      <a:endParaRPr lang="en-US" sz="1800" b="0" i="0" u="none" strike="noStrike">
                        <a:solidFill>
                          <a:srgbClr val="000000"/>
                        </a:solidFill>
                        <a:effectLst/>
                        <a:latin typeface="Calibri Light" panose="020F0302020204030204" pitchFamily="34" charset="0"/>
                      </a:endParaRPr>
                    </a:p>
                  </a:txBody>
                  <a:tcPr marL="9525" marR="9525" marT="9525" marB="0" anchor="ctr"/>
                </a:tc>
                <a:extLst>
                  <a:ext uri="{0D108BD9-81ED-4DB2-BD59-A6C34878D82A}">
                    <a16:rowId xmlns:a16="http://schemas.microsoft.com/office/drawing/2014/main" val="3463664191"/>
                  </a:ext>
                </a:extLst>
              </a:tr>
              <a:tr h="647700">
                <a:tc>
                  <a:txBody>
                    <a:bodyPr/>
                    <a:lstStyle/>
                    <a:p>
                      <a:pPr algn="l" rtl="0" fontAlgn="ctr"/>
                      <a:r>
                        <a:rPr lang="en-US" sz="1800" u="none" strike="noStrike">
                          <a:effectLst/>
                        </a:rPr>
                        <a:t>Promotion</a:t>
                      </a:r>
                      <a:endParaRPr lang="en-US" sz="1800" b="0" i="0" u="none" strike="noStrike">
                        <a:solidFill>
                          <a:srgbClr val="000000"/>
                        </a:solidFill>
                        <a:effectLst/>
                        <a:latin typeface="Calibri Light" panose="020F0302020204030204" pitchFamily="34" charset="0"/>
                      </a:endParaRPr>
                    </a:p>
                  </a:txBody>
                  <a:tcPr marL="9525" marR="9525" marT="9525" marB="0" anchor="ctr"/>
                </a:tc>
                <a:tc>
                  <a:txBody>
                    <a:bodyPr/>
                    <a:lstStyle/>
                    <a:p>
                      <a:pPr algn="l" rtl="0" fontAlgn="ctr"/>
                      <a:r>
                        <a:rPr lang="en-US" sz="1800" u="none" strike="noStrike" dirty="0">
                          <a:effectLst/>
                        </a:rPr>
                        <a:t>Digital Communications Coordination, Ads, Brochures, etc.</a:t>
                      </a:r>
                      <a:endParaRPr lang="en-US" sz="1800" b="0" i="0" u="none" strike="noStrike" dirty="0">
                        <a:solidFill>
                          <a:srgbClr val="000000"/>
                        </a:solidFill>
                        <a:effectLst/>
                        <a:latin typeface="Calibri Light" panose="020F0302020204030204" pitchFamily="34" charset="0"/>
                      </a:endParaRPr>
                    </a:p>
                  </a:txBody>
                  <a:tcPr marL="9525" marR="9525" marT="9525" marB="0" anchor="ctr"/>
                </a:tc>
                <a:tc>
                  <a:txBody>
                    <a:bodyPr/>
                    <a:lstStyle/>
                    <a:p>
                      <a:pPr algn="l" rtl="0" fontAlgn="ctr"/>
                      <a:r>
                        <a:rPr lang="en-US" sz="1800" u="none" strike="noStrike">
                          <a:effectLst/>
                        </a:rPr>
                        <a:t> $       55,000 </a:t>
                      </a:r>
                      <a:endParaRPr lang="en-US" sz="1800" b="0" i="0" u="none" strike="noStrike">
                        <a:solidFill>
                          <a:srgbClr val="000000"/>
                        </a:solidFill>
                        <a:effectLst/>
                        <a:latin typeface="Calibri Light" panose="020F0302020204030204" pitchFamily="34" charset="0"/>
                      </a:endParaRPr>
                    </a:p>
                  </a:txBody>
                  <a:tcPr marL="9525" marR="9525" marT="9525" marB="0" anchor="ctr"/>
                </a:tc>
                <a:tc>
                  <a:txBody>
                    <a:bodyPr/>
                    <a:lstStyle/>
                    <a:p>
                      <a:pPr algn="l" rtl="0" fontAlgn="ctr"/>
                      <a:r>
                        <a:rPr lang="en-US" sz="1800" u="none" strike="noStrike">
                          <a:effectLst/>
                        </a:rPr>
                        <a:t> $         55,000 </a:t>
                      </a:r>
                      <a:endParaRPr lang="en-US" sz="1800" b="0" i="0" u="none" strike="noStrike">
                        <a:solidFill>
                          <a:srgbClr val="000000"/>
                        </a:solidFill>
                        <a:effectLst/>
                        <a:latin typeface="Calibri Light" panose="020F0302020204030204" pitchFamily="34" charset="0"/>
                      </a:endParaRPr>
                    </a:p>
                  </a:txBody>
                  <a:tcPr marL="9525" marR="9525" marT="9525" marB="0" anchor="ctr"/>
                </a:tc>
                <a:extLst>
                  <a:ext uri="{0D108BD9-81ED-4DB2-BD59-A6C34878D82A}">
                    <a16:rowId xmlns:a16="http://schemas.microsoft.com/office/drawing/2014/main" val="531108831"/>
                  </a:ext>
                </a:extLst>
              </a:tr>
              <a:tr h="330200">
                <a:tc>
                  <a:txBody>
                    <a:bodyPr/>
                    <a:lstStyle/>
                    <a:p>
                      <a:pPr algn="l" fontAlgn="t"/>
                      <a:r>
                        <a:rPr lang="en-US" sz="1800" u="none" strike="noStrike">
                          <a:effectLst/>
                        </a:rPr>
                        <a:t>Total Expense</a:t>
                      </a:r>
                      <a:endParaRPr lang="en-US" sz="1800" b="0" i="0" u="none" strike="noStrike">
                        <a:solidFill>
                          <a:srgbClr val="000000"/>
                        </a:solidFill>
                        <a:effectLst/>
                        <a:latin typeface="Calibri Light" panose="020F0302020204030204" pitchFamily="34" charset="0"/>
                      </a:endParaRPr>
                    </a:p>
                  </a:txBody>
                  <a:tcPr marL="9525" marR="9525" marT="9525" marB="0"/>
                </a:tc>
                <a:tc>
                  <a:txBody>
                    <a:bodyPr/>
                    <a:lstStyle/>
                    <a:p>
                      <a:pPr algn="l" fontAlgn="t"/>
                      <a:r>
                        <a:rPr lang="en-US" sz="1800" u="none" strike="noStrike">
                          <a:effectLst/>
                        </a:rPr>
                        <a:t> </a:t>
                      </a:r>
                      <a:endParaRPr lang="en-US" sz="1800" b="0" i="0" u="none" strike="noStrike">
                        <a:solidFill>
                          <a:srgbClr val="000000"/>
                        </a:solidFill>
                        <a:effectLst/>
                        <a:latin typeface="Calibri Light" panose="020F0302020204030204" pitchFamily="34" charset="0"/>
                      </a:endParaRPr>
                    </a:p>
                  </a:txBody>
                  <a:tcPr marL="9525" marR="9525" marT="9525" marB="0"/>
                </a:tc>
                <a:tc>
                  <a:txBody>
                    <a:bodyPr/>
                    <a:lstStyle/>
                    <a:p>
                      <a:pPr algn="l" fontAlgn="t"/>
                      <a:r>
                        <a:rPr lang="en-US" sz="1800" u="none" strike="noStrike">
                          <a:effectLst/>
                        </a:rPr>
                        <a:t> </a:t>
                      </a:r>
                      <a:endParaRPr lang="en-US" sz="1800" b="0" i="0" u="none" strike="noStrike">
                        <a:solidFill>
                          <a:srgbClr val="000000"/>
                        </a:solidFill>
                        <a:effectLst/>
                        <a:latin typeface="Calibri Light" panose="020F0302020204030204" pitchFamily="34" charset="0"/>
                      </a:endParaRPr>
                    </a:p>
                  </a:txBody>
                  <a:tcPr marL="9525" marR="9525" marT="9525" marB="0"/>
                </a:tc>
                <a:tc>
                  <a:txBody>
                    <a:bodyPr/>
                    <a:lstStyle/>
                    <a:p>
                      <a:pPr algn="l" fontAlgn="t"/>
                      <a:r>
                        <a:rPr lang="en-US" sz="1800" u="none" strike="noStrike" dirty="0">
                          <a:effectLst/>
                        </a:rPr>
                        <a:t> $       250,000 </a:t>
                      </a:r>
                      <a:endParaRPr lang="en-US" sz="1800" b="0" i="0" u="none" strike="noStrike" dirty="0">
                        <a:solidFill>
                          <a:srgbClr val="000000"/>
                        </a:solidFill>
                        <a:effectLst/>
                        <a:latin typeface="Calibri Light" panose="020F0302020204030204" pitchFamily="34" charset="0"/>
                      </a:endParaRPr>
                    </a:p>
                  </a:txBody>
                  <a:tcPr marL="9525" marR="9525" marT="9525" marB="0"/>
                </a:tc>
                <a:extLst>
                  <a:ext uri="{0D108BD9-81ED-4DB2-BD59-A6C34878D82A}">
                    <a16:rowId xmlns:a16="http://schemas.microsoft.com/office/drawing/2014/main" val="3141442201"/>
                  </a:ext>
                </a:extLst>
              </a:tr>
            </a:tbl>
          </a:graphicData>
        </a:graphic>
      </p:graphicFrame>
      <p:graphicFrame>
        <p:nvGraphicFramePr>
          <p:cNvPr id="20" name="Table 19">
            <a:extLst>
              <a:ext uri="{FF2B5EF4-FFF2-40B4-BE49-F238E27FC236}">
                <a16:creationId xmlns:a16="http://schemas.microsoft.com/office/drawing/2014/main" id="{53C7D95C-E8FF-3020-C38B-6B98F0A311B2}"/>
              </a:ext>
            </a:extLst>
          </p:cNvPr>
          <p:cNvGraphicFramePr>
            <a:graphicFrameLocks noGrp="1"/>
          </p:cNvGraphicFramePr>
          <p:nvPr>
            <p:extLst>
              <p:ext uri="{D42A27DB-BD31-4B8C-83A1-F6EECF244321}">
                <p14:modId xmlns:p14="http://schemas.microsoft.com/office/powerpoint/2010/main" val="2192476471"/>
              </p:ext>
            </p:extLst>
          </p:nvPr>
        </p:nvGraphicFramePr>
        <p:xfrm>
          <a:off x="1023256" y="4259943"/>
          <a:ext cx="10145485" cy="1333500"/>
        </p:xfrm>
        <a:graphic>
          <a:graphicData uri="http://schemas.openxmlformats.org/drawingml/2006/table">
            <a:tbl>
              <a:tblPr firstRow="1" bandRow="1">
                <a:tableStyleId>{073A0DAA-6AF3-43AB-8588-CEC1D06C72B9}</a:tableStyleId>
              </a:tblPr>
              <a:tblGrid>
                <a:gridCol w="1719944">
                  <a:extLst>
                    <a:ext uri="{9D8B030D-6E8A-4147-A177-3AD203B41FA5}">
                      <a16:colId xmlns:a16="http://schemas.microsoft.com/office/drawing/2014/main" val="2576817836"/>
                    </a:ext>
                  </a:extLst>
                </a:gridCol>
                <a:gridCol w="5812970">
                  <a:extLst>
                    <a:ext uri="{9D8B030D-6E8A-4147-A177-3AD203B41FA5}">
                      <a16:colId xmlns:a16="http://schemas.microsoft.com/office/drawing/2014/main" val="1322505117"/>
                    </a:ext>
                  </a:extLst>
                </a:gridCol>
                <a:gridCol w="1197430">
                  <a:extLst>
                    <a:ext uri="{9D8B030D-6E8A-4147-A177-3AD203B41FA5}">
                      <a16:colId xmlns:a16="http://schemas.microsoft.com/office/drawing/2014/main" val="1549849132"/>
                    </a:ext>
                  </a:extLst>
                </a:gridCol>
                <a:gridCol w="1415141">
                  <a:extLst>
                    <a:ext uri="{9D8B030D-6E8A-4147-A177-3AD203B41FA5}">
                      <a16:colId xmlns:a16="http://schemas.microsoft.com/office/drawing/2014/main" val="883336288"/>
                    </a:ext>
                  </a:extLst>
                </a:gridCol>
              </a:tblGrid>
              <a:tr h="330200">
                <a:tc>
                  <a:txBody>
                    <a:bodyPr/>
                    <a:lstStyle/>
                    <a:p>
                      <a:pPr algn="l" rtl="0" fontAlgn="ctr"/>
                      <a:r>
                        <a:rPr lang="en-US" sz="1800" u="none" strike="noStrike">
                          <a:effectLst/>
                        </a:rPr>
                        <a:t>Income</a:t>
                      </a:r>
                      <a:endParaRPr lang="en-US" sz="1800" b="1" i="0" u="none" strike="noStrike">
                        <a:solidFill>
                          <a:srgbClr val="FFFFFF"/>
                        </a:solidFill>
                        <a:effectLst/>
                        <a:latin typeface="Calibri Light" panose="020F0302020204030204" pitchFamily="34" charset="0"/>
                      </a:endParaRPr>
                    </a:p>
                  </a:txBody>
                  <a:tcPr marL="9525" marR="9525" marT="9525" marB="0" anchor="ctr"/>
                </a:tc>
                <a:tc>
                  <a:txBody>
                    <a:bodyPr/>
                    <a:lstStyle/>
                    <a:p>
                      <a:pPr algn="l" rtl="0" fontAlgn="ctr"/>
                      <a:r>
                        <a:rPr lang="en-US" sz="1800" u="none" strike="noStrike" dirty="0">
                          <a:effectLst/>
                        </a:rPr>
                        <a:t>Description</a:t>
                      </a:r>
                      <a:endParaRPr lang="en-US" sz="1800" b="1" i="0" u="none" strike="noStrike" dirty="0">
                        <a:solidFill>
                          <a:srgbClr val="FFFFFF"/>
                        </a:solidFill>
                        <a:effectLst/>
                        <a:latin typeface="Calibri" panose="020F0502020204030204" pitchFamily="34" charset="0"/>
                      </a:endParaRPr>
                    </a:p>
                  </a:txBody>
                  <a:tcPr marL="9525" marR="9525" marT="9525" marB="0" anchor="ctr"/>
                </a:tc>
                <a:tc>
                  <a:txBody>
                    <a:bodyPr/>
                    <a:lstStyle/>
                    <a:p>
                      <a:pPr algn="l" rtl="0" fontAlgn="ctr"/>
                      <a:r>
                        <a:rPr lang="en-US" sz="1800" u="none" strike="noStrike">
                          <a:effectLst/>
                        </a:rPr>
                        <a:t>Unit</a:t>
                      </a:r>
                      <a:endParaRPr lang="en-US" sz="1800" b="1" i="0" u="none" strike="noStrike">
                        <a:solidFill>
                          <a:srgbClr val="FFFFFF"/>
                        </a:solidFill>
                        <a:effectLst/>
                        <a:latin typeface="Calibri" panose="020F0502020204030204" pitchFamily="34" charset="0"/>
                      </a:endParaRPr>
                    </a:p>
                  </a:txBody>
                  <a:tcPr marL="9525" marR="9525" marT="9525" marB="0" anchor="ctr"/>
                </a:tc>
                <a:tc>
                  <a:txBody>
                    <a:bodyPr/>
                    <a:lstStyle/>
                    <a:p>
                      <a:pPr algn="l" rtl="0" fontAlgn="ctr"/>
                      <a:r>
                        <a:rPr lang="en-US" sz="1800" u="none" strike="noStrike">
                          <a:effectLst/>
                        </a:rPr>
                        <a:t>Subtotal</a:t>
                      </a:r>
                      <a:endParaRPr lang="en-US" sz="1800" b="1" i="0" u="none" strike="noStrike">
                        <a:solidFill>
                          <a:srgbClr val="FFFFFF"/>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230856855"/>
                  </a:ext>
                </a:extLst>
              </a:tr>
              <a:tr h="342900">
                <a:tc>
                  <a:txBody>
                    <a:bodyPr/>
                    <a:lstStyle/>
                    <a:p>
                      <a:pPr algn="l" rtl="0" fontAlgn="ctr"/>
                      <a:r>
                        <a:rPr lang="en-US" sz="1800" u="none" strike="noStrike">
                          <a:effectLst/>
                        </a:rPr>
                        <a:t>State of CT DOT</a:t>
                      </a:r>
                      <a:endParaRPr lang="en-US" sz="1800" b="0" i="0" u="none" strike="noStrike">
                        <a:solidFill>
                          <a:srgbClr val="000000"/>
                        </a:solidFill>
                        <a:effectLst/>
                        <a:latin typeface="Calibri Light" panose="020F0302020204030204" pitchFamily="34" charset="0"/>
                      </a:endParaRPr>
                    </a:p>
                  </a:txBody>
                  <a:tcPr marL="9525" marR="9525" marT="9525" marB="0" anchor="ctr"/>
                </a:tc>
                <a:tc>
                  <a:txBody>
                    <a:bodyPr/>
                    <a:lstStyle/>
                    <a:p>
                      <a:pPr algn="l" fontAlgn="t"/>
                      <a:r>
                        <a:rPr lang="en-US" sz="1800" u="none" strike="noStrike">
                          <a:effectLst/>
                        </a:rPr>
                        <a:t> </a:t>
                      </a:r>
                      <a:endParaRPr lang="en-US" sz="1800" b="0" i="0" u="none" strike="noStrike">
                        <a:solidFill>
                          <a:srgbClr val="000000"/>
                        </a:solidFill>
                        <a:effectLst/>
                        <a:latin typeface="Calibri Light" panose="020F0302020204030204" pitchFamily="34" charset="0"/>
                      </a:endParaRPr>
                    </a:p>
                  </a:txBody>
                  <a:tcPr marL="9525" marR="9525" marT="9525" marB="0"/>
                </a:tc>
                <a:tc>
                  <a:txBody>
                    <a:bodyPr/>
                    <a:lstStyle/>
                    <a:p>
                      <a:pPr algn="l" fontAlgn="t"/>
                      <a:r>
                        <a:rPr lang="en-US" sz="1800" u="none" strike="noStrike">
                          <a:effectLst/>
                        </a:rPr>
                        <a:t> </a:t>
                      </a:r>
                      <a:endParaRPr lang="en-US" sz="1800" b="0" i="0" u="none" strike="noStrike">
                        <a:solidFill>
                          <a:srgbClr val="000000"/>
                        </a:solidFill>
                        <a:effectLst/>
                        <a:latin typeface="Calibri Light" panose="020F0302020204030204" pitchFamily="34" charset="0"/>
                      </a:endParaRPr>
                    </a:p>
                  </a:txBody>
                  <a:tcPr marL="9525" marR="9525" marT="9525" marB="0"/>
                </a:tc>
                <a:tc>
                  <a:txBody>
                    <a:bodyPr/>
                    <a:lstStyle/>
                    <a:p>
                      <a:pPr algn="l" rtl="0" fontAlgn="ctr"/>
                      <a:r>
                        <a:rPr lang="en-US" sz="1800" u="none" strike="noStrike">
                          <a:effectLst/>
                        </a:rPr>
                        <a:t> $       200,000 </a:t>
                      </a:r>
                      <a:endParaRPr lang="en-US" sz="1800" b="0" i="0" u="none" strike="noStrike">
                        <a:solidFill>
                          <a:srgbClr val="000000"/>
                        </a:solidFill>
                        <a:effectLst/>
                        <a:latin typeface="Calibri Light" panose="020F0302020204030204" pitchFamily="34" charset="0"/>
                      </a:endParaRPr>
                    </a:p>
                  </a:txBody>
                  <a:tcPr marL="9525" marR="9525" marT="9525" marB="0" anchor="ctr"/>
                </a:tc>
                <a:extLst>
                  <a:ext uri="{0D108BD9-81ED-4DB2-BD59-A6C34878D82A}">
                    <a16:rowId xmlns:a16="http://schemas.microsoft.com/office/drawing/2014/main" val="1074401558"/>
                  </a:ext>
                </a:extLst>
              </a:tr>
              <a:tr h="330200">
                <a:tc>
                  <a:txBody>
                    <a:bodyPr/>
                    <a:lstStyle/>
                    <a:p>
                      <a:pPr algn="l" rtl="0" fontAlgn="ctr"/>
                      <a:r>
                        <a:rPr lang="en-US" sz="1800" u="none" strike="noStrike">
                          <a:effectLst/>
                        </a:rPr>
                        <a:t>Sales</a:t>
                      </a:r>
                      <a:endParaRPr lang="en-US" sz="1800" b="0" i="0" u="none" strike="noStrike">
                        <a:solidFill>
                          <a:srgbClr val="000000"/>
                        </a:solidFill>
                        <a:effectLst/>
                        <a:latin typeface="Calibri Light" panose="020F0302020204030204" pitchFamily="34" charset="0"/>
                      </a:endParaRPr>
                    </a:p>
                  </a:txBody>
                  <a:tcPr marL="9525" marR="9525" marT="9525" marB="0" anchor="ctr"/>
                </a:tc>
                <a:tc>
                  <a:txBody>
                    <a:bodyPr/>
                    <a:lstStyle/>
                    <a:p>
                      <a:pPr algn="l" fontAlgn="t"/>
                      <a:r>
                        <a:rPr lang="en-US" sz="1800" u="none" strike="noStrike">
                          <a:effectLst/>
                        </a:rPr>
                        <a:t>Ticket Sales, Charters, Sponsorships</a:t>
                      </a:r>
                      <a:endParaRPr lang="en-US" sz="1800" b="0" i="0" u="none" strike="noStrike">
                        <a:solidFill>
                          <a:srgbClr val="000000"/>
                        </a:solidFill>
                        <a:effectLst/>
                        <a:latin typeface="Calibri Light" panose="020F0302020204030204" pitchFamily="34" charset="0"/>
                      </a:endParaRPr>
                    </a:p>
                  </a:txBody>
                  <a:tcPr marL="9525" marR="9525" marT="9525" marB="0"/>
                </a:tc>
                <a:tc>
                  <a:txBody>
                    <a:bodyPr/>
                    <a:lstStyle/>
                    <a:p>
                      <a:pPr algn="l" fontAlgn="t"/>
                      <a:r>
                        <a:rPr lang="en-US" sz="1800" u="none" strike="noStrike">
                          <a:effectLst/>
                        </a:rPr>
                        <a:t> </a:t>
                      </a:r>
                      <a:endParaRPr lang="en-US" sz="1800" b="0" i="0" u="none" strike="noStrike">
                        <a:solidFill>
                          <a:srgbClr val="000000"/>
                        </a:solidFill>
                        <a:effectLst/>
                        <a:latin typeface="Calibri Light" panose="020F0302020204030204" pitchFamily="34" charset="0"/>
                      </a:endParaRPr>
                    </a:p>
                  </a:txBody>
                  <a:tcPr marL="9525" marR="9525" marT="9525" marB="0"/>
                </a:tc>
                <a:tc>
                  <a:txBody>
                    <a:bodyPr/>
                    <a:lstStyle/>
                    <a:p>
                      <a:pPr algn="l" rtl="0" fontAlgn="ctr"/>
                      <a:r>
                        <a:rPr lang="en-US" sz="1800" u="none" strike="noStrike">
                          <a:effectLst/>
                        </a:rPr>
                        <a:t> $         50,000 </a:t>
                      </a:r>
                      <a:endParaRPr lang="en-US" sz="1800" b="0" i="0" u="none" strike="noStrike">
                        <a:solidFill>
                          <a:srgbClr val="000000"/>
                        </a:solidFill>
                        <a:effectLst/>
                        <a:latin typeface="Calibri Light" panose="020F0302020204030204" pitchFamily="34" charset="0"/>
                      </a:endParaRPr>
                    </a:p>
                  </a:txBody>
                  <a:tcPr marL="9525" marR="9525" marT="9525" marB="0" anchor="ctr"/>
                </a:tc>
                <a:extLst>
                  <a:ext uri="{0D108BD9-81ED-4DB2-BD59-A6C34878D82A}">
                    <a16:rowId xmlns:a16="http://schemas.microsoft.com/office/drawing/2014/main" val="1424642586"/>
                  </a:ext>
                </a:extLst>
              </a:tr>
              <a:tr h="330200">
                <a:tc>
                  <a:txBody>
                    <a:bodyPr/>
                    <a:lstStyle/>
                    <a:p>
                      <a:pPr algn="l" rtl="0" fontAlgn="ctr"/>
                      <a:r>
                        <a:rPr lang="en-US" sz="1800" u="none" strike="noStrike">
                          <a:effectLst/>
                        </a:rPr>
                        <a:t>Total Income</a:t>
                      </a:r>
                      <a:endParaRPr lang="en-US" sz="1800" b="0" i="0" u="none" strike="noStrike">
                        <a:solidFill>
                          <a:srgbClr val="000000"/>
                        </a:solidFill>
                        <a:effectLst/>
                        <a:latin typeface="Calibri Light" panose="020F0302020204030204" pitchFamily="34" charset="0"/>
                      </a:endParaRPr>
                    </a:p>
                  </a:txBody>
                  <a:tcPr marL="9525" marR="9525" marT="9525" marB="0" anchor="ctr"/>
                </a:tc>
                <a:tc>
                  <a:txBody>
                    <a:bodyPr/>
                    <a:lstStyle/>
                    <a:p>
                      <a:pPr algn="l" fontAlgn="t"/>
                      <a:r>
                        <a:rPr lang="en-US" sz="1800" u="none" strike="noStrike">
                          <a:effectLst/>
                        </a:rPr>
                        <a:t> </a:t>
                      </a:r>
                      <a:endParaRPr lang="en-US" sz="1800" b="0" i="0" u="none" strike="noStrike">
                        <a:solidFill>
                          <a:srgbClr val="000000"/>
                        </a:solidFill>
                        <a:effectLst/>
                        <a:latin typeface="Calibri Light" panose="020F0302020204030204" pitchFamily="34" charset="0"/>
                      </a:endParaRPr>
                    </a:p>
                  </a:txBody>
                  <a:tcPr marL="9525" marR="9525" marT="9525" marB="0"/>
                </a:tc>
                <a:tc>
                  <a:txBody>
                    <a:bodyPr/>
                    <a:lstStyle/>
                    <a:p>
                      <a:pPr algn="l" fontAlgn="t"/>
                      <a:r>
                        <a:rPr lang="en-US" sz="1800" u="none" strike="noStrike">
                          <a:effectLst/>
                        </a:rPr>
                        <a:t> </a:t>
                      </a:r>
                      <a:endParaRPr lang="en-US" sz="1800" b="0" i="0" u="none" strike="noStrike">
                        <a:solidFill>
                          <a:srgbClr val="000000"/>
                        </a:solidFill>
                        <a:effectLst/>
                        <a:latin typeface="Calibri Light" panose="020F0302020204030204" pitchFamily="34" charset="0"/>
                      </a:endParaRPr>
                    </a:p>
                  </a:txBody>
                  <a:tcPr marL="9525" marR="9525" marT="9525" marB="0"/>
                </a:tc>
                <a:tc>
                  <a:txBody>
                    <a:bodyPr/>
                    <a:lstStyle/>
                    <a:p>
                      <a:pPr algn="l" fontAlgn="t"/>
                      <a:r>
                        <a:rPr lang="en-US" sz="1800" u="none" strike="noStrike" dirty="0">
                          <a:effectLst/>
                        </a:rPr>
                        <a:t> $       250,000 </a:t>
                      </a:r>
                      <a:endParaRPr lang="en-US" sz="1800" b="0" i="0" u="none" strike="noStrike" dirty="0">
                        <a:solidFill>
                          <a:srgbClr val="000000"/>
                        </a:solidFill>
                        <a:effectLst/>
                        <a:latin typeface="Calibri Light" panose="020F0302020204030204" pitchFamily="34" charset="0"/>
                      </a:endParaRPr>
                    </a:p>
                  </a:txBody>
                  <a:tcPr marL="9525" marR="9525" marT="9525" marB="0"/>
                </a:tc>
                <a:extLst>
                  <a:ext uri="{0D108BD9-81ED-4DB2-BD59-A6C34878D82A}">
                    <a16:rowId xmlns:a16="http://schemas.microsoft.com/office/drawing/2014/main" val="4005293833"/>
                  </a:ext>
                </a:extLst>
              </a:tr>
            </a:tbl>
          </a:graphicData>
        </a:graphic>
      </p:graphicFrame>
    </p:spTree>
    <p:extLst>
      <p:ext uri="{BB962C8B-B14F-4D97-AF65-F5344CB8AC3E}">
        <p14:creationId xmlns:p14="http://schemas.microsoft.com/office/powerpoint/2010/main" val="17527091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24AF679-1518-8060-1EF9-552F52CB9226}"/>
              </a:ext>
            </a:extLst>
          </p:cNvPr>
          <p:cNvPicPr>
            <a:picLocks noChangeAspect="1"/>
          </p:cNvPicPr>
          <p:nvPr/>
        </p:nvPicPr>
        <p:blipFill>
          <a:blip r:embed="rId3">
            <a:alphaModFix amt="20000"/>
          </a:blip>
          <a:srcRect/>
          <a:stretch/>
        </p:blipFill>
        <p:spPr>
          <a:xfrm>
            <a:off x="526908" y="1299299"/>
            <a:ext cx="4259402" cy="4259402"/>
          </a:xfrm>
          <a:prstGeom prst="rect">
            <a:avLst/>
          </a:prstGeom>
        </p:spPr>
      </p:pic>
      <p:sp>
        <p:nvSpPr>
          <p:cNvPr id="11" name="Title 10">
            <a:extLst>
              <a:ext uri="{FF2B5EF4-FFF2-40B4-BE49-F238E27FC236}">
                <a16:creationId xmlns:a16="http://schemas.microsoft.com/office/drawing/2014/main" id="{D5B1DFD2-7DB8-F1F4-4356-05ED0C701052}"/>
              </a:ext>
            </a:extLst>
          </p:cNvPr>
          <p:cNvSpPr>
            <a:spLocks noGrp="1"/>
          </p:cNvSpPr>
          <p:nvPr>
            <p:ph type="title"/>
          </p:nvPr>
        </p:nvSpPr>
        <p:spPr>
          <a:xfrm>
            <a:off x="1008314" y="2151516"/>
            <a:ext cx="3308938" cy="2878817"/>
          </a:xfrm>
        </p:spPr>
        <p:txBody>
          <a:bodyPr>
            <a:normAutofit/>
          </a:bodyPr>
          <a:lstStyle/>
          <a:p>
            <a:pPr algn="ctr"/>
            <a:r>
              <a:rPr lang="en-US" sz="8000" b="1" dirty="0">
                <a:solidFill>
                  <a:srgbClr val="456B7D"/>
                </a:solidFill>
                <a:latin typeface="Century Gothic" panose="020B0502020202020204" pitchFamily="34" charset="0"/>
              </a:rPr>
              <a:t>Thank you!</a:t>
            </a:r>
          </a:p>
        </p:txBody>
      </p:sp>
      <p:pic>
        <p:nvPicPr>
          <p:cNvPr id="2" name="Picture 1">
            <a:extLst>
              <a:ext uri="{FF2B5EF4-FFF2-40B4-BE49-F238E27FC236}">
                <a16:creationId xmlns:a16="http://schemas.microsoft.com/office/drawing/2014/main" id="{7296BD2B-3A68-1096-A89F-DB766EFA8C47}"/>
              </a:ext>
            </a:extLst>
          </p:cNvPr>
          <p:cNvPicPr>
            <a:picLocks noChangeAspect="1"/>
          </p:cNvPicPr>
          <p:nvPr/>
        </p:nvPicPr>
        <p:blipFill>
          <a:blip r:embed="rId4"/>
          <a:srcRect/>
          <a:stretch/>
        </p:blipFill>
        <p:spPr>
          <a:xfrm>
            <a:off x="5285328" y="0"/>
            <a:ext cx="6906672" cy="6906672"/>
          </a:xfrm>
          <a:prstGeom prst="rect">
            <a:avLst/>
          </a:prstGeom>
        </p:spPr>
      </p:pic>
    </p:spTree>
    <p:extLst>
      <p:ext uri="{BB962C8B-B14F-4D97-AF65-F5344CB8AC3E}">
        <p14:creationId xmlns:p14="http://schemas.microsoft.com/office/powerpoint/2010/main" val="1824864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BD86B-C192-FFA2-5A1C-B4540535FE1E}"/>
              </a:ext>
            </a:extLst>
          </p:cNvPr>
          <p:cNvSpPr>
            <a:spLocks noGrp="1"/>
          </p:cNvSpPr>
          <p:nvPr>
            <p:ph type="title"/>
          </p:nvPr>
        </p:nvSpPr>
        <p:spPr>
          <a:xfrm>
            <a:off x="838200" y="365127"/>
            <a:ext cx="10515600" cy="947479"/>
          </a:xfrm>
        </p:spPr>
        <p:txBody>
          <a:bodyPr>
            <a:normAutofit fontScale="90000"/>
          </a:bodyPr>
          <a:lstStyle/>
          <a:p>
            <a:r>
              <a:rPr lang="en-US" b="1" dirty="0">
                <a:solidFill>
                  <a:srgbClr val="456B7D"/>
                </a:solidFill>
                <a:latin typeface="Century Gothic" panose="020B0502020202020204" pitchFamily="34" charset="0"/>
              </a:rPr>
              <a:t>Thames River Heritage Park</a:t>
            </a:r>
            <a:br>
              <a:rPr lang="en-US" b="1" dirty="0">
                <a:solidFill>
                  <a:srgbClr val="456B7D"/>
                </a:solidFill>
                <a:latin typeface="Century Gothic" panose="020B0502020202020204" pitchFamily="34" charset="0"/>
              </a:rPr>
            </a:br>
            <a:r>
              <a:rPr lang="en-US" b="1" dirty="0">
                <a:solidFill>
                  <a:srgbClr val="456B7D"/>
                </a:solidFill>
                <a:latin typeface="Century Gothic" panose="020B0502020202020204" pitchFamily="34" charset="0"/>
              </a:rPr>
              <a:t>a State of Connecticut Heritage Park</a:t>
            </a:r>
          </a:p>
        </p:txBody>
      </p:sp>
      <p:sp>
        <p:nvSpPr>
          <p:cNvPr id="6" name="Content Placeholder 5">
            <a:extLst>
              <a:ext uri="{FF2B5EF4-FFF2-40B4-BE49-F238E27FC236}">
                <a16:creationId xmlns:a16="http://schemas.microsoft.com/office/drawing/2014/main" id="{81B3648B-D089-C48A-8EA6-00BEC88B7D91}"/>
              </a:ext>
            </a:extLst>
          </p:cNvPr>
          <p:cNvSpPr>
            <a:spLocks noGrp="1"/>
          </p:cNvSpPr>
          <p:nvPr>
            <p:ph idx="1"/>
          </p:nvPr>
        </p:nvSpPr>
        <p:spPr>
          <a:xfrm>
            <a:off x="838200" y="1498347"/>
            <a:ext cx="10916800" cy="4351338"/>
          </a:xfrm>
        </p:spPr>
        <p:txBody>
          <a:bodyPr>
            <a:noAutofit/>
          </a:bodyPr>
          <a:lstStyle/>
          <a:p>
            <a:pPr marL="0" indent="0">
              <a:buNone/>
            </a:pPr>
            <a:r>
              <a:rPr lang="en-US" sz="3200" b="1" i="0" u="none" strike="noStrike" dirty="0">
                <a:solidFill>
                  <a:srgbClr val="8B0000"/>
                </a:solidFill>
                <a:effectLst/>
                <a:latin typeface="Times New Roman" panose="02020603050405020304" pitchFamily="18" charset="0"/>
              </a:rPr>
              <a:t>Sec. 23-10h. Heritage parks: Legislative policy.</a:t>
            </a:r>
            <a:r>
              <a:rPr lang="en-US" sz="3200" b="0" i="0" u="none" strike="noStrike" dirty="0">
                <a:solidFill>
                  <a:srgbClr val="000000"/>
                </a:solidFill>
                <a:effectLst/>
                <a:latin typeface="Times New Roman" panose="02020603050405020304" pitchFamily="18" charset="0"/>
              </a:rPr>
              <a:t> The General Assembly recognizes that the </a:t>
            </a:r>
            <a:r>
              <a:rPr lang="en-US" sz="3200" i="0" u="none" strike="noStrike" dirty="0">
                <a:solidFill>
                  <a:srgbClr val="000000"/>
                </a:solidFill>
                <a:effectLst/>
                <a:latin typeface="Times New Roman" panose="02020603050405020304" pitchFamily="18" charset="0"/>
              </a:rPr>
              <a:t>cities in the state have a rich historical and cultural heritage, </a:t>
            </a:r>
            <a:r>
              <a:rPr lang="en-US" sz="3200" b="0" i="0" u="none" strike="noStrike" dirty="0">
                <a:solidFill>
                  <a:srgbClr val="000000"/>
                </a:solidFill>
                <a:effectLst/>
                <a:latin typeface="Times New Roman" panose="02020603050405020304" pitchFamily="18" charset="0"/>
              </a:rPr>
              <a:t>that many of the </a:t>
            </a:r>
            <a:r>
              <a:rPr lang="en-US" sz="3200" b="1" i="0" u="none" strike="noStrike" dirty="0">
                <a:solidFill>
                  <a:srgbClr val="000000"/>
                </a:solidFill>
                <a:effectLst/>
                <a:latin typeface="Times New Roman" panose="02020603050405020304" pitchFamily="18" charset="0"/>
              </a:rPr>
              <a:t>cities are in need of economic revitalization </a:t>
            </a:r>
            <a:r>
              <a:rPr lang="en-US" sz="3200" b="0" i="0" u="none" strike="noStrike" dirty="0">
                <a:solidFill>
                  <a:srgbClr val="000000"/>
                </a:solidFill>
                <a:effectLst/>
                <a:latin typeface="Times New Roman" panose="02020603050405020304" pitchFamily="18" charset="0"/>
              </a:rPr>
              <a:t>and that </a:t>
            </a:r>
            <a:r>
              <a:rPr lang="en-US" sz="3200" b="1" i="0" u="none" strike="noStrike" dirty="0">
                <a:solidFill>
                  <a:srgbClr val="000000"/>
                </a:solidFill>
                <a:effectLst/>
                <a:latin typeface="Times New Roman" panose="02020603050405020304" pitchFamily="18" charset="0"/>
              </a:rPr>
              <a:t>preservation and interpretation of such heritage can foster revitalization by encouraging private sector investment and tourism</a:t>
            </a:r>
            <a:r>
              <a:rPr lang="en-US" sz="3200" b="0" i="0" u="none" strike="noStrike" dirty="0">
                <a:solidFill>
                  <a:srgbClr val="000000"/>
                </a:solidFill>
                <a:effectLst/>
                <a:latin typeface="Times New Roman" panose="02020603050405020304" pitchFamily="18" charset="0"/>
              </a:rPr>
              <a:t>. Therefore, the General Assembly declares that it is the policy of the state to develop new recreational opportunities in conjunction with the preservation and interpretation of such heritage through the designation of a </a:t>
            </a:r>
            <a:r>
              <a:rPr lang="en-US" sz="3200" b="1" i="0" u="none" strike="noStrike" dirty="0">
                <a:solidFill>
                  <a:srgbClr val="000000"/>
                </a:solidFill>
                <a:effectLst/>
                <a:latin typeface="Times New Roman" panose="02020603050405020304" pitchFamily="18" charset="0"/>
              </a:rPr>
              <a:t>system of heritage parks</a:t>
            </a:r>
            <a:r>
              <a:rPr lang="en-US" sz="3200" b="0" i="0" u="none" strike="noStrike" dirty="0">
                <a:solidFill>
                  <a:srgbClr val="000000"/>
                </a:solidFill>
                <a:effectLst/>
                <a:latin typeface="Times New Roman" panose="02020603050405020304" pitchFamily="18" charset="0"/>
              </a:rPr>
              <a:t> </a:t>
            </a:r>
            <a:r>
              <a:rPr lang="en-US" sz="3200" b="1" i="0" u="none" strike="noStrike" dirty="0">
                <a:solidFill>
                  <a:srgbClr val="000000"/>
                </a:solidFill>
                <a:effectLst/>
                <a:latin typeface="Times New Roman" panose="02020603050405020304" pitchFamily="18" charset="0"/>
              </a:rPr>
              <a:t>so that the quality of life for Connecticut residents may be improved.</a:t>
            </a:r>
            <a:endParaRPr lang="en-US" sz="3200" b="1" dirty="0"/>
          </a:p>
        </p:txBody>
      </p:sp>
    </p:spTree>
    <p:extLst>
      <p:ext uri="{BB962C8B-B14F-4D97-AF65-F5344CB8AC3E}">
        <p14:creationId xmlns:p14="http://schemas.microsoft.com/office/powerpoint/2010/main" val="42316003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BD86B-C192-FFA2-5A1C-B4540535FE1E}"/>
              </a:ext>
            </a:extLst>
          </p:cNvPr>
          <p:cNvSpPr>
            <a:spLocks noGrp="1"/>
          </p:cNvSpPr>
          <p:nvPr>
            <p:ph type="title"/>
          </p:nvPr>
        </p:nvSpPr>
        <p:spPr>
          <a:xfrm>
            <a:off x="838200" y="365127"/>
            <a:ext cx="10515600" cy="947479"/>
          </a:xfrm>
        </p:spPr>
        <p:txBody>
          <a:bodyPr>
            <a:normAutofit fontScale="90000"/>
          </a:bodyPr>
          <a:lstStyle/>
          <a:p>
            <a:r>
              <a:rPr lang="en-US" b="1" dirty="0">
                <a:solidFill>
                  <a:srgbClr val="456B7D"/>
                </a:solidFill>
                <a:latin typeface="Century Gothic" panose="020B0502020202020204" pitchFamily="34" charset="0"/>
              </a:rPr>
              <a:t>Thames River Heritage Park</a:t>
            </a:r>
            <a:br>
              <a:rPr lang="en-US" b="1" dirty="0">
                <a:solidFill>
                  <a:srgbClr val="456B7D"/>
                </a:solidFill>
                <a:latin typeface="Century Gothic" panose="020B0502020202020204" pitchFamily="34" charset="0"/>
              </a:rPr>
            </a:br>
            <a:r>
              <a:rPr lang="en-US" b="1" dirty="0">
                <a:solidFill>
                  <a:srgbClr val="456B7D"/>
                </a:solidFill>
                <a:latin typeface="Century Gothic" panose="020B0502020202020204" pitchFamily="34" charset="0"/>
              </a:rPr>
              <a:t>a State of Connecticut Heritage Park</a:t>
            </a:r>
          </a:p>
        </p:txBody>
      </p:sp>
      <p:sp>
        <p:nvSpPr>
          <p:cNvPr id="6" name="Content Placeholder 5">
            <a:extLst>
              <a:ext uri="{FF2B5EF4-FFF2-40B4-BE49-F238E27FC236}">
                <a16:creationId xmlns:a16="http://schemas.microsoft.com/office/drawing/2014/main" id="{81B3648B-D089-C48A-8EA6-00BEC88B7D91}"/>
              </a:ext>
            </a:extLst>
          </p:cNvPr>
          <p:cNvSpPr>
            <a:spLocks noGrp="1"/>
          </p:cNvSpPr>
          <p:nvPr>
            <p:ph idx="1"/>
          </p:nvPr>
        </p:nvSpPr>
        <p:spPr>
          <a:xfrm>
            <a:off x="838200" y="1811259"/>
            <a:ext cx="6434302" cy="3854670"/>
          </a:xfrm>
        </p:spPr>
        <p:txBody>
          <a:bodyPr>
            <a:normAutofit fontScale="92500" lnSpcReduction="10000"/>
          </a:bodyPr>
          <a:lstStyle/>
          <a:p>
            <a:pPr marL="0" indent="0" algn="ctr">
              <a:buNone/>
            </a:pPr>
            <a:r>
              <a:rPr lang="en-US" sz="2400" dirty="0">
                <a:cs typeface="Times New Roman" panose="02020603050405020304" pitchFamily="18" charset="0"/>
              </a:rPr>
              <a:t>July 1990 </a:t>
            </a:r>
          </a:p>
          <a:p>
            <a:pPr marL="0" indent="0">
              <a:buNone/>
            </a:pPr>
            <a:endParaRPr lang="en-US" sz="1000" b="1" dirty="0">
              <a:cs typeface="Times New Roman" panose="02020603050405020304" pitchFamily="18" charset="0"/>
            </a:endParaRPr>
          </a:p>
          <a:p>
            <a:pPr marL="0" indent="0" algn="ctr">
              <a:buNone/>
            </a:pPr>
            <a:r>
              <a:rPr lang="en-US" sz="4000" b="1" dirty="0">
                <a:cs typeface="Times New Roman" panose="02020603050405020304" pitchFamily="18" charset="0"/>
              </a:rPr>
              <a:t>CT Department of Environmental Protection</a:t>
            </a:r>
            <a:endParaRPr lang="en-US" sz="4000" dirty="0">
              <a:cs typeface="Times New Roman" panose="02020603050405020304" pitchFamily="18" charset="0"/>
            </a:endParaRPr>
          </a:p>
          <a:p>
            <a:pPr marL="0" indent="0" algn="ctr">
              <a:buNone/>
            </a:pPr>
            <a:r>
              <a:rPr lang="en-US" sz="4000" dirty="0">
                <a:cs typeface="Times New Roman" panose="02020603050405020304" pitchFamily="18" charset="0"/>
              </a:rPr>
              <a:t> designates </a:t>
            </a:r>
          </a:p>
          <a:p>
            <a:pPr marL="0" indent="0" algn="ctr">
              <a:buNone/>
            </a:pPr>
            <a:r>
              <a:rPr lang="en-US" sz="4000" b="1" dirty="0">
                <a:cs typeface="Times New Roman" panose="02020603050405020304" pitchFamily="18" charset="0"/>
              </a:rPr>
              <a:t>Thames Maritime Heritage Park </a:t>
            </a:r>
          </a:p>
          <a:p>
            <a:pPr marL="0" indent="0" algn="ctr">
              <a:buNone/>
            </a:pPr>
            <a:r>
              <a:rPr lang="en-US" sz="2000" dirty="0">
                <a:cs typeface="Times New Roman" panose="02020603050405020304" pitchFamily="18" charset="0"/>
              </a:rPr>
              <a:t>(predecessor of Thames River Heritage Park)</a:t>
            </a:r>
          </a:p>
          <a:p>
            <a:pPr marL="0" indent="0" algn="ctr">
              <a:buNone/>
            </a:pPr>
            <a:r>
              <a:rPr lang="en-US" sz="2000" dirty="0">
                <a:cs typeface="Times New Roman" panose="02020603050405020304" pitchFamily="18" charset="0"/>
              </a:rPr>
              <a:t> </a:t>
            </a:r>
            <a:r>
              <a:rPr lang="en-US" sz="4000" b="1" dirty="0">
                <a:cs typeface="Times New Roman" panose="02020603050405020304" pitchFamily="18" charset="0"/>
              </a:rPr>
              <a:t>as a State park.</a:t>
            </a:r>
          </a:p>
          <a:p>
            <a:pPr marL="0" indent="0" algn="ctr">
              <a:buNone/>
            </a:pPr>
            <a:endParaRPr lang="en-US" sz="4000" b="1"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11B976A0-BF59-540C-782F-E1B9C9EA4A19}"/>
              </a:ext>
            </a:extLst>
          </p:cNvPr>
          <p:cNvPicPr>
            <a:picLocks noChangeAspect="1"/>
          </p:cNvPicPr>
          <p:nvPr/>
        </p:nvPicPr>
        <p:blipFill>
          <a:blip r:embed="rId3"/>
          <a:stretch>
            <a:fillRect/>
          </a:stretch>
        </p:blipFill>
        <p:spPr>
          <a:xfrm>
            <a:off x="7499350" y="1915509"/>
            <a:ext cx="3498850" cy="3646170"/>
          </a:xfrm>
          <a:prstGeom prst="rect">
            <a:avLst/>
          </a:prstGeom>
        </p:spPr>
      </p:pic>
    </p:spTree>
    <p:extLst>
      <p:ext uri="{BB962C8B-B14F-4D97-AF65-F5344CB8AC3E}">
        <p14:creationId xmlns:p14="http://schemas.microsoft.com/office/powerpoint/2010/main" val="2756610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BD86B-C192-FFA2-5A1C-B4540535FE1E}"/>
              </a:ext>
            </a:extLst>
          </p:cNvPr>
          <p:cNvSpPr>
            <a:spLocks noGrp="1"/>
          </p:cNvSpPr>
          <p:nvPr>
            <p:ph type="title"/>
          </p:nvPr>
        </p:nvSpPr>
        <p:spPr>
          <a:xfrm>
            <a:off x="838200" y="365127"/>
            <a:ext cx="10515600" cy="947479"/>
          </a:xfrm>
        </p:spPr>
        <p:txBody>
          <a:bodyPr>
            <a:normAutofit fontScale="90000"/>
          </a:bodyPr>
          <a:lstStyle/>
          <a:p>
            <a:r>
              <a:rPr lang="en-US" b="1" dirty="0">
                <a:solidFill>
                  <a:srgbClr val="456B7D"/>
                </a:solidFill>
                <a:latin typeface="Century Gothic" panose="020B0502020202020204" pitchFamily="34" charset="0"/>
              </a:rPr>
              <a:t>Thames River Heritage Park</a:t>
            </a:r>
            <a:br>
              <a:rPr lang="en-US" b="1" dirty="0">
                <a:solidFill>
                  <a:srgbClr val="456B7D"/>
                </a:solidFill>
                <a:latin typeface="Century Gothic" panose="020B0502020202020204" pitchFamily="34" charset="0"/>
              </a:rPr>
            </a:br>
            <a:r>
              <a:rPr lang="en-US" b="1" dirty="0">
                <a:solidFill>
                  <a:srgbClr val="456B7D"/>
                </a:solidFill>
                <a:latin typeface="Century Gothic" panose="020B0502020202020204" pitchFamily="34" charset="0"/>
              </a:rPr>
              <a:t>a State of Connecticut Heritage Park</a:t>
            </a:r>
          </a:p>
        </p:txBody>
      </p:sp>
      <p:pic>
        <p:nvPicPr>
          <p:cNvPr id="7" name="Picture 6">
            <a:extLst>
              <a:ext uri="{FF2B5EF4-FFF2-40B4-BE49-F238E27FC236}">
                <a16:creationId xmlns:a16="http://schemas.microsoft.com/office/drawing/2014/main" id="{644638D8-EBAF-E59D-AC86-D1B5D5B64673}"/>
              </a:ext>
            </a:extLst>
          </p:cNvPr>
          <p:cNvPicPr>
            <a:picLocks noChangeAspect="1"/>
          </p:cNvPicPr>
          <p:nvPr/>
        </p:nvPicPr>
        <p:blipFill>
          <a:blip r:embed="rId3"/>
          <a:stretch>
            <a:fillRect/>
          </a:stretch>
        </p:blipFill>
        <p:spPr>
          <a:xfrm>
            <a:off x="8156414" y="1702127"/>
            <a:ext cx="3511711" cy="4544568"/>
          </a:xfrm>
          <a:prstGeom prst="rect">
            <a:avLst/>
          </a:prstGeom>
        </p:spPr>
      </p:pic>
      <p:sp>
        <p:nvSpPr>
          <p:cNvPr id="6" name="Content Placeholder 5">
            <a:extLst>
              <a:ext uri="{FF2B5EF4-FFF2-40B4-BE49-F238E27FC236}">
                <a16:creationId xmlns:a16="http://schemas.microsoft.com/office/drawing/2014/main" id="{81B3648B-D089-C48A-8EA6-00BEC88B7D91}"/>
              </a:ext>
            </a:extLst>
          </p:cNvPr>
          <p:cNvSpPr>
            <a:spLocks noGrp="1"/>
          </p:cNvSpPr>
          <p:nvPr>
            <p:ph idx="1"/>
          </p:nvPr>
        </p:nvSpPr>
        <p:spPr>
          <a:xfrm>
            <a:off x="737038" y="1531714"/>
            <a:ext cx="10717924" cy="837107"/>
          </a:xfrm>
        </p:spPr>
        <p:txBody>
          <a:bodyPr>
            <a:normAutofit lnSpcReduction="10000"/>
          </a:bodyPr>
          <a:lstStyle/>
          <a:p>
            <a:pPr marL="0" indent="0">
              <a:buNone/>
            </a:pPr>
            <a:r>
              <a:rPr lang="en-US" b="1" i="0" u="none" strike="noStrike" dirty="0">
                <a:solidFill>
                  <a:srgbClr val="8B0000"/>
                </a:solidFill>
                <a:effectLst/>
                <a:latin typeface="Times New Roman" panose="02020603050405020304" pitchFamily="18" charset="0"/>
              </a:rPr>
              <a:t>Raised Senate Bill No. 314 </a:t>
            </a:r>
            <a:r>
              <a:rPr lang="en-US" b="1" i="1" dirty="0">
                <a:effectLst/>
                <a:latin typeface="Times New Roman" panose="02020603050405020304" pitchFamily="18" charset="0"/>
                <a:cs typeface="Times New Roman" panose="02020603050405020304" pitchFamily="18" charset="0"/>
              </a:rPr>
              <a:t>AN ACT CONCERNING THE HERITAGE PARK ADVISORY BOARDS </a:t>
            </a:r>
            <a:endParaRPr lang="en-US" b="1" i="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2635E46-C2AB-090E-B26A-4C186E8FBC7C}"/>
              </a:ext>
            </a:extLst>
          </p:cNvPr>
          <p:cNvSpPr txBox="1"/>
          <p:nvPr/>
        </p:nvSpPr>
        <p:spPr>
          <a:xfrm>
            <a:off x="737038" y="2283093"/>
            <a:ext cx="7549712" cy="3785652"/>
          </a:xfrm>
          <a:prstGeom prst="rect">
            <a:avLst/>
          </a:prstGeom>
          <a:noFill/>
        </p:spPr>
        <p:txBody>
          <a:bodyPr wrap="square" rtlCol="0">
            <a:spAutoFit/>
          </a:bodyPr>
          <a:lstStyle/>
          <a:p>
            <a:r>
              <a:rPr lang="en-US" sz="1800" dirty="0">
                <a:effectLst/>
                <a:latin typeface="Calibri" panose="020F0502020204030204" pitchFamily="34" charset="0"/>
              </a:rPr>
              <a:t>Public Hearing – March 7, 2014 Environment Committee </a:t>
            </a:r>
            <a:endParaRPr lang="en-US" dirty="0"/>
          </a:p>
          <a:p>
            <a:r>
              <a:rPr lang="en-US" sz="1800" dirty="0">
                <a:effectLst/>
                <a:latin typeface="Calibri" panose="020F0502020204030204" pitchFamily="34" charset="0"/>
              </a:rPr>
              <a:t>Testimony Submitted by Interim Commissioner Robert J. Klee </a:t>
            </a:r>
          </a:p>
          <a:p>
            <a:r>
              <a:rPr lang="en-US" sz="1800" dirty="0">
                <a:effectLst/>
                <a:latin typeface="Calibri" panose="020F0502020204030204" pitchFamily="34" charset="0"/>
              </a:rPr>
              <a:t>Presented By Deputy Commissioner Susan K. Whalen </a:t>
            </a:r>
          </a:p>
          <a:p>
            <a:endParaRPr lang="en-US" dirty="0">
              <a:latin typeface="Calibri" panose="020F0502020204030204" pitchFamily="34" charset="0"/>
            </a:endParaRPr>
          </a:p>
          <a:p>
            <a:r>
              <a:rPr lang="en-US" sz="2800" b="1" i="1" dirty="0">
                <a:effectLst/>
                <a:latin typeface="Calibri" panose="020F0502020204030204" pitchFamily="34" charset="0"/>
              </a:rPr>
              <a:t>DEEP supports the further development of the concept of a “heritage park” </a:t>
            </a:r>
            <a:r>
              <a:rPr lang="en-US" sz="2800" i="1" dirty="0">
                <a:effectLst/>
                <a:latin typeface="Calibri" panose="020F0502020204030204" pitchFamily="34" charset="0"/>
              </a:rPr>
              <a:t>... </a:t>
            </a:r>
            <a:r>
              <a:rPr lang="en-US" sz="2800" b="1" i="1" dirty="0">
                <a:effectLst/>
                <a:latin typeface="Calibri" panose="020F0502020204030204" pitchFamily="34" charset="0"/>
              </a:rPr>
              <a:t>and the </a:t>
            </a:r>
            <a:r>
              <a:rPr lang="en-US" sz="2800" b="1" i="1" u="sng" dirty="0">
                <a:effectLst/>
                <a:latin typeface="Calibri" panose="020F0502020204030204" pitchFamily="34" charset="0"/>
              </a:rPr>
              <a:t>Yale Urban Design Workshop</a:t>
            </a:r>
            <a:r>
              <a:rPr lang="en-US" sz="2800" b="1" i="1" dirty="0">
                <a:effectLst/>
                <a:latin typeface="Calibri" panose="020F0502020204030204" pitchFamily="34" charset="0"/>
              </a:rPr>
              <a:t> to develop a framework for a community-based Thames River Maritime Heritage Park</a:t>
            </a:r>
            <a:r>
              <a:rPr lang="en-US" sz="2800" i="1" dirty="0">
                <a:effectLst/>
                <a:latin typeface="Calibri" panose="020F0502020204030204" pitchFamily="34" charset="0"/>
              </a:rPr>
              <a:t> … and we are anxious to play a role in the development of this project... </a:t>
            </a:r>
            <a:endParaRPr lang="en-US" sz="2800" i="1" dirty="0"/>
          </a:p>
        </p:txBody>
      </p:sp>
    </p:spTree>
    <p:extLst>
      <p:ext uri="{BB962C8B-B14F-4D97-AF65-F5344CB8AC3E}">
        <p14:creationId xmlns:p14="http://schemas.microsoft.com/office/powerpoint/2010/main" val="20284145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BD86B-C192-FFA2-5A1C-B4540535FE1E}"/>
              </a:ext>
            </a:extLst>
          </p:cNvPr>
          <p:cNvSpPr>
            <a:spLocks noGrp="1"/>
          </p:cNvSpPr>
          <p:nvPr>
            <p:ph type="title"/>
          </p:nvPr>
        </p:nvSpPr>
        <p:spPr>
          <a:xfrm>
            <a:off x="838200" y="365127"/>
            <a:ext cx="10515600" cy="947479"/>
          </a:xfrm>
        </p:spPr>
        <p:txBody>
          <a:bodyPr>
            <a:normAutofit fontScale="90000"/>
          </a:bodyPr>
          <a:lstStyle/>
          <a:p>
            <a:r>
              <a:rPr lang="en-US" b="1" dirty="0">
                <a:solidFill>
                  <a:srgbClr val="456B7D"/>
                </a:solidFill>
                <a:latin typeface="Century Gothic" panose="020B0502020202020204" pitchFamily="34" charset="0"/>
              </a:rPr>
              <a:t>Thames River Heritage Park</a:t>
            </a:r>
            <a:br>
              <a:rPr lang="en-US" b="1" dirty="0">
                <a:solidFill>
                  <a:srgbClr val="456B7D"/>
                </a:solidFill>
                <a:latin typeface="Century Gothic" panose="020B0502020202020204" pitchFamily="34" charset="0"/>
              </a:rPr>
            </a:br>
            <a:r>
              <a:rPr lang="en-US" b="1" dirty="0">
                <a:solidFill>
                  <a:srgbClr val="456B7D"/>
                </a:solidFill>
                <a:latin typeface="Century Gothic" panose="020B0502020202020204" pitchFamily="34" charset="0"/>
              </a:rPr>
              <a:t>a State of Connecticut Heritage Park</a:t>
            </a:r>
          </a:p>
        </p:txBody>
      </p:sp>
      <p:sp>
        <p:nvSpPr>
          <p:cNvPr id="6" name="Content Placeholder 5">
            <a:extLst>
              <a:ext uri="{FF2B5EF4-FFF2-40B4-BE49-F238E27FC236}">
                <a16:creationId xmlns:a16="http://schemas.microsoft.com/office/drawing/2014/main" id="{81B3648B-D089-C48A-8EA6-00BEC88B7D91}"/>
              </a:ext>
            </a:extLst>
          </p:cNvPr>
          <p:cNvSpPr>
            <a:spLocks noGrp="1"/>
          </p:cNvSpPr>
          <p:nvPr>
            <p:ph idx="1"/>
          </p:nvPr>
        </p:nvSpPr>
        <p:spPr>
          <a:xfrm>
            <a:off x="737038" y="1726323"/>
            <a:ext cx="10717924" cy="4351338"/>
          </a:xfrm>
        </p:spPr>
        <p:txBody>
          <a:bodyPr>
            <a:normAutofit lnSpcReduction="10000"/>
          </a:bodyPr>
          <a:lstStyle/>
          <a:p>
            <a:pPr marL="0" indent="0">
              <a:buNone/>
            </a:pPr>
            <a:r>
              <a:rPr lang="en-US" b="1" dirty="0"/>
              <a:t>November 11, 2014 </a:t>
            </a:r>
          </a:p>
          <a:p>
            <a:pPr marL="0" indent="0">
              <a:buNone/>
            </a:pPr>
            <a:endParaRPr lang="en-US" b="1" dirty="0"/>
          </a:p>
          <a:p>
            <a:pPr marL="0" indent="0">
              <a:buNone/>
            </a:pPr>
            <a:r>
              <a:rPr lang="en-US" b="1" dirty="0">
                <a:hlinkClick r:id="rId3"/>
              </a:rPr>
              <a:t>The Day - </a:t>
            </a:r>
            <a:r>
              <a:rPr lang="en-US" b="1" i="0" u="none" strike="noStrike" dirty="0">
                <a:solidFill>
                  <a:srgbClr val="231F20"/>
                </a:solidFill>
                <a:effectLst/>
                <a:latin typeface="kepler-std-semicondensed"/>
                <a:hlinkClick r:id="rId3"/>
              </a:rPr>
              <a:t>Four more groups join push for Thames River Heritage Park</a:t>
            </a:r>
            <a:endParaRPr lang="en-US" b="1" i="0" u="none" strike="noStrike" dirty="0">
              <a:solidFill>
                <a:srgbClr val="231F20"/>
              </a:solidFill>
              <a:effectLst/>
              <a:latin typeface="kepler-std-semicondensed"/>
            </a:endParaRPr>
          </a:p>
          <a:p>
            <a:pPr marL="0" indent="0">
              <a:buNone/>
            </a:pPr>
            <a:endParaRPr lang="en-US" sz="1400" b="1" dirty="0"/>
          </a:p>
          <a:p>
            <a:pPr marL="0" indent="0">
              <a:buNone/>
            </a:pPr>
            <a:r>
              <a:rPr lang="en-US" b="0" i="0" u="none" strike="noStrike" dirty="0">
                <a:solidFill>
                  <a:srgbClr val="231F20"/>
                </a:solidFill>
                <a:effectLst/>
                <a:latin typeface="kepler-std-semicondensed"/>
              </a:rPr>
              <a:t>"The Thames River Heritage Park is not a mere plan to </a:t>
            </a:r>
            <a:r>
              <a:rPr lang="en-US" b="1" i="0" u="none" strike="noStrike" dirty="0">
                <a:solidFill>
                  <a:srgbClr val="231F20"/>
                </a:solidFill>
                <a:effectLst/>
                <a:latin typeface="kepler-std-semicondensed"/>
              </a:rPr>
              <a:t>increase tourism to the southeast region of Connecticut</a:t>
            </a:r>
            <a:r>
              <a:rPr lang="en-US" b="0" i="0" u="none" strike="noStrike" dirty="0">
                <a:solidFill>
                  <a:srgbClr val="231F20"/>
                </a:solidFill>
                <a:effectLst/>
                <a:latin typeface="kepler-std-semicondensed"/>
              </a:rPr>
              <a:t> but a </a:t>
            </a:r>
            <a:r>
              <a:rPr lang="en-US" b="1" i="0" u="none" strike="noStrike" dirty="0">
                <a:solidFill>
                  <a:srgbClr val="231F20"/>
                </a:solidFill>
                <a:effectLst/>
                <a:latin typeface="kepler-std-semicondensed"/>
              </a:rPr>
              <a:t>framework for regional transportation and economic development </a:t>
            </a:r>
            <a:r>
              <a:rPr lang="en-US" b="0" i="0" u="none" strike="noStrike" dirty="0">
                <a:solidFill>
                  <a:srgbClr val="231F20"/>
                </a:solidFill>
                <a:effectLst/>
                <a:latin typeface="kepler-std-semicondensed"/>
              </a:rPr>
              <a:t>that would incorporate cultural, educational and environmental initiatives."  </a:t>
            </a:r>
          </a:p>
          <a:p>
            <a:pPr marL="0" indent="0" algn="r">
              <a:buNone/>
            </a:pPr>
            <a:r>
              <a:rPr lang="en-US" b="0" i="0" u="none" strike="noStrike" dirty="0">
                <a:solidFill>
                  <a:srgbClr val="231F20"/>
                </a:solidFill>
                <a:effectLst/>
                <a:latin typeface="kepler-std-semicondensed"/>
              </a:rPr>
              <a:t>John Riccio Jr.</a:t>
            </a:r>
          </a:p>
          <a:p>
            <a:pPr marL="0" indent="0" algn="r">
              <a:buNone/>
            </a:pPr>
            <a:r>
              <a:rPr lang="en-US" dirty="0">
                <a:solidFill>
                  <a:srgbClr val="231F20"/>
                </a:solidFill>
                <a:latin typeface="kepler-std-semicondensed"/>
              </a:rPr>
              <a:t>C</a:t>
            </a:r>
            <a:r>
              <a:rPr lang="en-US" b="0" i="0" u="none" strike="noStrike" dirty="0">
                <a:solidFill>
                  <a:srgbClr val="231F20"/>
                </a:solidFill>
                <a:effectLst/>
                <a:latin typeface="kepler-std-semicondensed"/>
              </a:rPr>
              <a:t>hairman, Newington-based Maritime Commission</a:t>
            </a:r>
            <a:endParaRPr lang="en-US" b="1" dirty="0"/>
          </a:p>
        </p:txBody>
      </p:sp>
    </p:spTree>
    <p:extLst>
      <p:ext uri="{BB962C8B-B14F-4D97-AF65-F5344CB8AC3E}">
        <p14:creationId xmlns:p14="http://schemas.microsoft.com/office/powerpoint/2010/main" val="450485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BD86B-C192-FFA2-5A1C-B4540535FE1E}"/>
              </a:ext>
            </a:extLst>
          </p:cNvPr>
          <p:cNvSpPr>
            <a:spLocks noGrp="1"/>
          </p:cNvSpPr>
          <p:nvPr>
            <p:ph type="title"/>
          </p:nvPr>
        </p:nvSpPr>
        <p:spPr>
          <a:xfrm>
            <a:off x="838200" y="365127"/>
            <a:ext cx="10515600" cy="947479"/>
          </a:xfrm>
        </p:spPr>
        <p:txBody>
          <a:bodyPr>
            <a:normAutofit fontScale="90000"/>
          </a:bodyPr>
          <a:lstStyle/>
          <a:p>
            <a:r>
              <a:rPr lang="en-US" b="1" dirty="0">
                <a:solidFill>
                  <a:srgbClr val="456B7D"/>
                </a:solidFill>
                <a:latin typeface="Century Gothic" panose="020B0502020202020204" pitchFamily="34" charset="0"/>
              </a:rPr>
              <a:t>Thames River Heritage Park</a:t>
            </a:r>
            <a:br>
              <a:rPr lang="en-US" b="1" dirty="0">
                <a:solidFill>
                  <a:srgbClr val="456B7D"/>
                </a:solidFill>
                <a:latin typeface="Century Gothic" panose="020B0502020202020204" pitchFamily="34" charset="0"/>
              </a:rPr>
            </a:br>
            <a:r>
              <a:rPr lang="en-US" b="1" dirty="0">
                <a:solidFill>
                  <a:srgbClr val="456B7D"/>
                </a:solidFill>
                <a:latin typeface="Century Gothic" panose="020B0502020202020204" pitchFamily="34" charset="0"/>
              </a:rPr>
              <a:t>a State of Connecticut Heritage Park</a:t>
            </a:r>
          </a:p>
        </p:txBody>
      </p:sp>
      <p:sp>
        <p:nvSpPr>
          <p:cNvPr id="6" name="Content Placeholder 5">
            <a:extLst>
              <a:ext uri="{FF2B5EF4-FFF2-40B4-BE49-F238E27FC236}">
                <a16:creationId xmlns:a16="http://schemas.microsoft.com/office/drawing/2014/main" id="{81B3648B-D089-C48A-8EA6-00BEC88B7D91}"/>
              </a:ext>
            </a:extLst>
          </p:cNvPr>
          <p:cNvSpPr>
            <a:spLocks noGrp="1"/>
          </p:cNvSpPr>
          <p:nvPr>
            <p:ph idx="1"/>
          </p:nvPr>
        </p:nvSpPr>
        <p:spPr>
          <a:xfrm>
            <a:off x="737038" y="1631730"/>
            <a:ext cx="10717924" cy="947479"/>
          </a:xfrm>
        </p:spPr>
        <p:txBody>
          <a:bodyPr>
            <a:normAutofit/>
          </a:bodyPr>
          <a:lstStyle/>
          <a:p>
            <a:pPr marL="0" indent="0">
              <a:buNone/>
            </a:pPr>
            <a:r>
              <a:rPr lang="en-US" b="1" i="0" u="none" strike="noStrike" dirty="0">
                <a:solidFill>
                  <a:srgbClr val="8B0000"/>
                </a:solidFill>
                <a:effectLst/>
                <a:latin typeface="Times New Roman" panose="02020603050405020304" pitchFamily="18" charset="0"/>
              </a:rPr>
              <a:t>Raised Bill No. 345 </a:t>
            </a:r>
            <a:r>
              <a:rPr lang="en-US" sz="2400" b="1" i="1" u="none" strike="noStrike" dirty="0">
                <a:solidFill>
                  <a:srgbClr val="000000"/>
                </a:solidFill>
                <a:effectLst/>
                <a:latin typeface="Arial" panose="020B0604020202020204" pitchFamily="34" charset="0"/>
              </a:rPr>
              <a:t>AN ACT CONCERNING THE WATER TAXI AT THE HERITAGE PARK IN THE TOWNS OF GROTON AND NEW LONDON.</a:t>
            </a:r>
          </a:p>
        </p:txBody>
      </p:sp>
      <p:sp>
        <p:nvSpPr>
          <p:cNvPr id="5" name="TextBox 4">
            <a:extLst>
              <a:ext uri="{FF2B5EF4-FFF2-40B4-BE49-F238E27FC236}">
                <a16:creationId xmlns:a16="http://schemas.microsoft.com/office/drawing/2014/main" id="{62635E46-C2AB-090E-B26A-4C186E8FBC7C}"/>
              </a:ext>
            </a:extLst>
          </p:cNvPr>
          <p:cNvSpPr txBox="1"/>
          <p:nvPr/>
        </p:nvSpPr>
        <p:spPr>
          <a:xfrm>
            <a:off x="737038" y="2415572"/>
            <a:ext cx="5520887" cy="4308872"/>
          </a:xfrm>
          <a:prstGeom prst="rect">
            <a:avLst/>
          </a:prstGeom>
          <a:noFill/>
        </p:spPr>
        <p:txBody>
          <a:bodyPr wrap="square" rtlCol="0">
            <a:spAutoFit/>
          </a:bodyPr>
          <a:lstStyle/>
          <a:p>
            <a:r>
              <a:rPr lang="en-US" dirty="0"/>
              <a:t>January Session 2015</a:t>
            </a:r>
          </a:p>
          <a:p>
            <a:endParaRPr lang="en-US" sz="1000" dirty="0"/>
          </a:p>
          <a:p>
            <a:pPr algn="l"/>
            <a:r>
              <a:rPr lang="en-US" b="0" i="0" u="none" strike="noStrike" dirty="0">
                <a:solidFill>
                  <a:srgbClr val="000000"/>
                </a:solidFill>
                <a:effectLst/>
              </a:rPr>
              <a:t>Be it enacted by the Senate and House of Representatives in General Assembly convened:</a:t>
            </a:r>
          </a:p>
          <a:p>
            <a:pPr algn="l"/>
            <a:r>
              <a:rPr lang="en-US" b="0" i="0" u="none" strike="noStrike" dirty="0">
                <a:solidFill>
                  <a:srgbClr val="000000"/>
                </a:solidFill>
                <a:effectLst/>
              </a:rPr>
              <a:t>Section 1. (</a:t>
            </a:r>
            <a:r>
              <a:rPr lang="en-US" b="0" i="1" u="none" strike="noStrike" dirty="0">
                <a:solidFill>
                  <a:srgbClr val="000000"/>
                </a:solidFill>
                <a:effectLst/>
              </a:rPr>
              <a:t>Effective July 1, 2015</a:t>
            </a:r>
            <a:r>
              <a:rPr lang="en-US" b="0" i="0" u="none" strike="noStrike" dirty="0">
                <a:solidFill>
                  <a:srgbClr val="000000"/>
                </a:solidFill>
                <a:effectLst/>
              </a:rPr>
              <a:t>) </a:t>
            </a:r>
            <a:r>
              <a:rPr lang="en-US" sz="2400" b="0" i="0" u="none" strike="noStrike" dirty="0">
                <a:solidFill>
                  <a:srgbClr val="000000"/>
                </a:solidFill>
                <a:effectLst/>
              </a:rPr>
              <a:t>The sum of </a:t>
            </a:r>
            <a:r>
              <a:rPr lang="en-US" sz="2400" b="1" i="0" u="none" strike="noStrike" dirty="0">
                <a:solidFill>
                  <a:srgbClr val="000000"/>
                </a:solidFill>
                <a:effectLst/>
              </a:rPr>
              <a:t>one hundred thousand dollars </a:t>
            </a:r>
            <a:r>
              <a:rPr lang="en-US" sz="2400" b="0" i="0" u="none" strike="noStrike" dirty="0">
                <a:solidFill>
                  <a:srgbClr val="000000"/>
                </a:solidFill>
                <a:effectLst/>
              </a:rPr>
              <a:t>is appropriated to the city of Groton, from the General Fund, for the fiscal year ending June 30, 2016, for the purpose of </a:t>
            </a:r>
            <a:r>
              <a:rPr lang="en-US" sz="2400" b="1" i="0" u="none" strike="noStrike" dirty="0">
                <a:solidFill>
                  <a:srgbClr val="000000"/>
                </a:solidFill>
                <a:effectLst/>
              </a:rPr>
              <a:t>funding the water taxi connecting the cities of Groton and New London at the Thames River Heritage Park.</a:t>
            </a:r>
          </a:p>
          <a:p>
            <a:endParaRPr lang="en-US" dirty="0">
              <a:solidFill>
                <a:srgbClr val="84D7F2"/>
              </a:solidFill>
            </a:endParaRPr>
          </a:p>
        </p:txBody>
      </p:sp>
      <p:pic>
        <p:nvPicPr>
          <p:cNvPr id="7" name="Picture 6">
            <a:extLst>
              <a:ext uri="{FF2B5EF4-FFF2-40B4-BE49-F238E27FC236}">
                <a16:creationId xmlns:a16="http://schemas.microsoft.com/office/drawing/2014/main" id="{E0100A93-DB0A-5077-7F03-2F6967B81EAA}"/>
              </a:ext>
            </a:extLst>
          </p:cNvPr>
          <p:cNvPicPr>
            <a:picLocks noChangeAspect="1"/>
          </p:cNvPicPr>
          <p:nvPr/>
        </p:nvPicPr>
        <p:blipFill>
          <a:blip r:embed="rId3"/>
          <a:stretch>
            <a:fillRect/>
          </a:stretch>
        </p:blipFill>
        <p:spPr>
          <a:xfrm>
            <a:off x="6257925" y="2702454"/>
            <a:ext cx="5754398" cy="3152675"/>
          </a:xfrm>
          <a:prstGeom prst="rect">
            <a:avLst/>
          </a:prstGeom>
        </p:spPr>
      </p:pic>
    </p:spTree>
    <p:extLst>
      <p:ext uri="{BB962C8B-B14F-4D97-AF65-F5344CB8AC3E}">
        <p14:creationId xmlns:p14="http://schemas.microsoft.com/office/powerpoint/2010/main" val="3987727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57C28C8-0EE5-6EDE-EBB6-6E368D6944D6}"/>
              </a:ext>
            </a:extLst>
          </p:cNvPr>
          <p:cNvSpPr>
            <a:spLocks noGrp="1"/>
          </p:cNvSpPr>
          <p:nvPr>
            <p:ph idx="1"/>
          </p:nvPr>
        </p:nvSpPr>
        <p:spPr>
          <a:xfrm>
            <a:off x="1002832" y="5437874"/>
            <a:ext cx="2256993" cy="559002"/>
          </a:xfrm>
        </p:spPr>
        <p:txBody>
          <a:bodyPr numCol="1">
            <a:normAutofit/>
          </a:bodyPr>
          <a:lstStyle/>
          <a:p>
            <a:pPr marL="0" lvl="0" indent="0">
              <a:lnSpc>
                <a:spcPct val="120000"/>
              </a:lnSpc>
              <a:buNone/>
            </a:pPr>
            <a:r>
              <a:rPr lang="en-US" sz="2400" b="1" dirty="0">
                <a:solidFill>
                  <a:srgbClr val="5E94B1"/>
                </a:solidFill>
                <a:latin typeface="Century Gothic" panose="020B0502020202020204" pitchFamily="34" charset="0"/>
              </a:rPr>
              <a:t>City of Groton</a:t>
            </a:r>
          </a:p>
        </p:txBody>
      </p:sp>
      <p:sp>
        <p:nvSpPr>
          <p:cNvPr id="7" name="Content Placeholder 2">
            <a:extLst>
              <a:ext uri="{FF2B5EF4-FFF2-40B4-BE49-F238E27FC236}">
                <a16:creationId xmlns:a16="http://schemas.microsoft.com/office/drawing/2014/main" id="{4BDE311A-EE1D-A59E-505F-0D9CD63AD3CE}"/>
              </a:ext>
            </a:extLst>
          </p:cNvPr>
          <p:cNvSpPr txBox="1">
            <a:spLocks/>
          </p:cNvSpPr>
          <p:nvPr/>
        </p:nvSpPr>
        <p:spPr>
          <a:xfrm>
            <a:off x="4276866" y="4643155"/>
            <a:ext cx="3638267" cy="947478"/>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20000"/>
              </a:lnSpc>
              <a:buNone/>
            </a:pPr>
            <a:r>
              <a:rPr lang="en-US" sz="2400" b="1" dirty="0">
                <a:solidFill>
                  <a:srgbClr val="5E94B1"/>
                </a:solidFill>
                <a:latin typeface="Century Gothic" panose="020B0502020202020204" pitchFamily="34" charset="0"/>
              </a:rPr>
              <a:t>City of New London</a:t>
            </a:r>
          </a:p>
        </p:txBody>
      </p:sp>
      <p:sp>
        <p:nvSpPr>
          <p:cNvPr id="9" name="Content Placeholder 2">
            <a:extLst>
              <a:ext uri="{FF2B5EF4-FFF2-40B4-BE49-F238E27FC236}">
                <a16:creationId xmlns:a16="http://schemas.microsoft.com/office/drawing/2014/main" id="{5926FAAE-FF70-218A-D149-B4C1BFF02213}"/>
              </a:ext>
            </a:extLst>
          </p:cNvPr>
          <p:cNvSpPr txBox="1">
            <a:spLocks/>
          </p:cNvSpPr>
          <p:nvPr/>
        </p:nvSpPr>
        <p:spPr>
          <a:xfrm>
            <a:off x="7901370" y="5332920"/>
            <a:ext cx="3554933" cy="544003"/>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Font typeface="Arial" panose="020B0604020202020204" pitchFamily="34" charset="0"/>
              <a:buNone/>
            </a:pPr>
            <a:r>
              <a:rPr lang="en-US" sz="2400" b="1" dirty="0">
                <a:solidFill>
                  <a:srgbClr val="5E94B1"/>
                </a:solidFill>
                <a:latin typeface="Century Gothic" panose="020B0502020202020204" pitchFamily="34" charset="0"/>
              </a:rPr>
              <a:t>Town of Groton</a:t>
            </a:r>
          </a:p>
        </p:txBody>
      </p:sp>
      <p:pic>
        <p:nvPicPr>
          <p:cNvPr id="11" name="Picture 10">
            <a:extLst>
              <a:ext uri="{FF2B5EF4-FFF2-40B4-BE49-F238E27FC236}">
                <a16:creationId xmlns:a16="http://schemas.microsoft.com/office/drawing/2014/main" id="{301A84E2-54BA-AD2B-F09B-4391C3EDB470}"/>
              </a:ext>
            </a:extLst>
          </p:cNvPr>
          <p:cNvPicPr>
            <a:picLocks noChangeAspect="1"/>
          </p:cNvPicPr>
          <p:nvPr/>
        </p:nvPicPr>
        <p:blipFill>
          <a:blip r:embed="rId3"/>
          <a:stretch>
            <a:fillRect/>
          </a:stretch>
        </p:blipFill>
        <p:spPr>
          <a:xfrm>
            <a:off x="594786" y="2455045"/>
            <a:ext cx="3092061" cy="3092061"/>
          </a:xfrm>
          <a:prstGeom prst="rect">
            <a:avLst/>
          </a:prstGeom>
        </p:spPr>
      </p:pic>
      <p:pic>
        <p:nvPicPr>
          <p:cNvPr id="13" name="Picture 12">
            <a:extLst>
              <a:ext uri="{FF2B5EF4-FFF2-40B4-BE49-F238E27FC236}">
                <a16:creationId xmlns:a16="http://schemas.microsoft.com/office/drawing/2014/main" id="{FFEADD36-E81E-1713-A3EB-E7A2C0C87BAA}"/>
              </a:ext>
            </a:extLst>
          </p:cNvPr>
          <p:cNvPicPr>
            <a:picLocks noChangeAspect="1"/>
          </p:cNvPicPr>
          <p:nvPr/>
        </p:nvPicPr>
        <p:blipFill>
          <a:blip r:embed="rId4"/>
          <a:stretch>
            <a:fillRect/>
          </a:stretch>
        </p:blipFill>
        <p:spPr>
          <a:xfrm>
            <a:off x="4178568" y="1646968"/>
            <a:ext cx="3864488" cy="3105392"/>
          </a:xfrm>
          <a:prstGeom prst="rect">
            <a:avLst/>
          </a:prstGeom>
        </p:spPr>
      </p:pic>
      <p:pic>
        <p:nvPicPr>
          <p:cNvPr id="15" name="Picture 14">
            <a:extLst>
              <a:ext uri="{FF2B5EF4-FFF2-40B4-BE49-F238E27FC236}">
                <a16:creationId xmlns:a16="http://schemas.microsoft.com/office/drawing/2014/main" id="{3287A713-4753-4D95-A020-8E08748B9C2C}"/>
              </a:ext>
            </a:extLst>
          </p:cNvPr>
          <p:cNvPicPr>
            <a:picLocks noChangeAspect="1"/>
          </p:cNvPicPr>
          <p:nvPr/>
        </p:nvPicPr>
        <p:blipFill>
          <a:blip r:embed="rId5"/>
          <a:stretch>
            <a:fillRect/>
          </a:stretch>
        </p:blipFill>
        <p:spPr>
          <a:xfrm>
            <a:off x="8497716" y="2186895"/>
            <a:ext cx="3330491" cy="3330491"/>
          </a:xfrm>
          <a:prstGeom prst="rect">
            <a:avLst/>
          </a:prstGeom>
        </p:spPr>
      </p:pic>
      <p:sp>
        <p:nvSpPr>
          <p:cNvPr id="6" name="Title 1">
            <a:extLst>
              <a:ext uri="{FF2B5EF4-FFF2-40B4-BE49-F238E27FC236}">
                <a16:creationId xmlns:a16="http://schemas.microsoft.com/office/drawing/2014/main" id="{C9406154-EEDF-1D42-F9E2-543B7871A683}"/>
              </a:ext>
            </a:extLst>
          </p:cNvPr>
          <p:cNvSpPr txBox="1">
            <a:spLocks/>
          </p:cNvSpPr>
          <p:nvPr/>
        </p:nvSpPr>
        <p:spPr>
          <a:xfrm>
            <a:off x="824436" y="473112"/>
            <a:ext cx="10515600" cy="947479"/>
          </a:xfrm>
          <a:prstGeom prst="rect">
            <a:avLst/>
          </a:prstGeom>
        </p:spPr>
        <p:txBody>
          <a:bodyPr vert="horz" lIns="91440" tIns="45720" rIns="91440" bIns="45720" rtlCol="0" anchor="ctr">
            <a:normAutofit fontScale="82500" lnSpcReduction="200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456B7D"/>
                </a:solidFill>
                <a:latin typeface="Century Gothic" panose="020B0502020202020204" pitchFamily="34" charset="0"/>
              </a:rPr>
              <a:t>Thames River Heritage Park</a:t>
            </a:r>
            <a:br>
              <a:rPr lang="en-US" b="1" dirty="0">
                <a:solidFill>
                  <a:srgbClr val="456B7D"/>
                </a:solidFill>
                <a:latin typeface="Century Gothic" panose="020B0502020202020204" pitchFamily="34" charset="0"/>
              </a:rPr>
            </a:br>
            <a:r>
              <a:rPr lang="en-US" b="1" dirty="0">
                <a:solidFill>
                  <a:srgbClr val="456B7D"/>
                </a:solidFill>
                <a:latin typeface="Century Gothic" panose="020B0502020202020204" pitchFamily="34" charset="0"/>
              </a:rPr>
              <a:t>a State of Connecticut Heritage Park</a:t>
            </a:r>
          </a:p>
        </p:txBody>
      </p:sp>
    </p:spTree>
    <p:extLst>
      <p:ext uri="{BB962C8B-B14F-4D97-AF65-F5344CB8AC3E}">
        <p14:creationId xmlns:p14="http://schemas.microsoft.com/office/powerpoint/2010/main" val="2611858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BA5D3-65D3-73E0-E41D-23AA035E5835}"/>
              </a:ext>
            </a:extLst>
          </p:cNvPr>
          <p:cNvSpPr>
            <a:spLocks noGrp="1"/>
          </p:cNvSpPr>
          <p:nvPr>
            <p:ph type="title"/>
          </p:nvPr>
        </p:nvSpPr>
        <p:spPr>
          <a:xfrm>
            <a:off x="838200" y="365127"/>
            <a:ext cx="10515600" cy="947479"/>
          </a:xfrm>
        </p:spPr>
        <p:txBody>
          <a:bodyPr>
            <a:normAutofit fontScale="90000"/>
          </a:bodyPr>
          <a:lstStyle/>
          <a:p>
            <a:r>
              <a:rPr lang="en-US" b="1" dirty="0">
                <a:solidFill>
                  <a:srgbClr val="456B7D"/>
                </a:solidFill>
                <a:latin typeface="Century Gothic" panose="020B0502020202020204" pitchFamily="34" charset="0"/>
              </a:rPr>
              <a:t>Thames River Heritage Park</a:t>
            </a:r>
            <a:br>
              <a:rPr lang="en-US" b="1" dirty="0">
                <a:solidFill>
                  <a:srgbClr val="456B7D"/>
                </a:solidFill>
                <a:latin typeface="Century Gothic" panose="020B0502020202020204" pitchFamily="34" charset="0"/>
              </a:rPr>
            </a:br>
            <a:r>
              <a:rPr lang="en-US" b="1" dirty="0">
                <a:solidFill>
                  <a:srgbClr val="456B7D"/>
                </a:solidFill>
                <a:latin typeface="Century Gothic" panose="020B0502020202020204" pitchFamily="34" charset="0"/>
              </a:rPr>
              <a:t>a State of Connecticut Heritage Park</a:t>
            </a:r>
          </a:p>
        </p:txBody>
      </p:sp>
      <p:sp>
        <p:nvSpPr>
          <p:cNvPr id="5" name="Content Placeholder 4">
            <a:extLst>
              <a:ext uri="{FF2B5EF4-FFF2-40B4-BE49-F238E27FC236}">
                <a16:creationId xmlns:a16="http://schemas.microsoft.com/office/drawing/2014/main" id="{97380BCA-B168-5D8C-901F-ACFF3AD92593}"/>
              </a:ext>
            </a:extLst>
          </p:cNvPr>
          <p:cNvSpPr>
            <a:spLocks noGrp="1"/>
          </p:cNvSpPr>
          <p:nvPr>
            <p:ph idx="1"/>
          </p:nvPr>
        </p:nvSpPr>
        <p:spPr>
          <a:xfrm>
            <a:off x="843927" y="1777998"/>
            <a:ext cx="10515600" cy="4351338"/>
          </a:xfrm>
        </p:spPr>
        <p:txBody>
          <a:bodyPr>
            <a:normAutofit lnSpcReduction="10000"/>
          </a:bodyPr>
          <a:lstStyle/>
          <a:p>
            <a:pPr marL="0" indent="0" algn="ctr">
              <a:buNone/>
            </a:pPr>
            <a:r>
              <a:rPr lang="en-US" sz="7200" u="sng" dirty="0">
                <a:solidFill>
                  <a:srgbClr val="FF9300"/>
                </a:solidFill>
              </a:rPr>
              <a:t>Mission</a:t>
            </a:r>
            <a:endParaRPr lang="en-US" u="sng" dirty="0"/>
          </a:p>
          <a:p>
            <a:pPr marL="4176713" indent="0">
              <a:buNone/>
            </a:pPr>
            <a:r>
              <a:rPr lang="en-US" sz="5400" dirty="0">
                <a:solidFill>
                  <a:srgbClr val="2C4450"/>
                </a:solidFill>
              </a:rPr>
              <a:t>Connect</a:t>
            </a:r>
          </a:p>
          <a:p>
            <a:pPr marL="4176713" indent="0">
              <a:buNone/>
            </a:pPr>
            <a:r>
              <a:rPr lang="en-US" sz="5400" dirty="0">
                <a:solidFill>
                  <a:srgbClr val="2C4450"/>
                </a:solidFill>
              </a:rPr>
              <a:t>Support</a:t>
            </a:r>
          </a:p>
          <a:p>
            <a:pPr marL="4176713" indent="0">
              <a:buNone/>
            </a:pPr>
            <a:r>
              <a:rPr lang="en-US" sz="5400" dirty="0">
                <a:solidFill>
                  <a:srgbClr val="2C4450"/>
                </a:solidFill>
              </a:rPr>
              <a:t>Promote</a:t>
            </a:r>
          </a:p>
          <a:p>
            <a:pPr marL="4176713" indent="0">
              <a:buNone/>
            </a:pPr>
            <a:r>
              <a:rPr lang="en-US" sz="5400" dirty="0">
                <a:solidFill>
                  <a:srgbClr val="2C4450"/>
                </a:solidFill>
              </a:rPr>
              <a:t>Sustain</a:t>
            </a:r>
          </a:p>
        </p:txBody>
      </p:sp>
      <p:pic>
        <p:nvPicPr>
          <p:cNvPr id="10" name="Picture 9">
            <a:extLst>
              <a:ext uri="{FF2B5EF4-FFF2-40B4-BE49-F238E27FC236}">
                <a16:creationId xmlns:a16="http://schemas.microsoft.com/office/drawing/2014/main" id="{DC405CC3-901D-F181-C832-46FD5EADDC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62407">
            <a:off x="4684444" y="2937655"/>
            <a:ext cx="362117" cy="362117"/>
          </a:xfrm>
          <a:prstGeom prst="rect">
            <a:avLst/>
          </a:prstGeom>
        </p:spPr>
      </p:pic>
      <p:pic>
        <p:nvPicPr>
          <p:cNvPr id="12" name="Picture 11">
            <a:extLst>
              <a:ext uri="{FF2B5EF4-FFF2-40B4-BE49-F238E27FC236}">
                <a16:creationId xmlns:a16="http://schemas.microsoft.com/office/drawing/2014/main" id="{2CAC0098-A16A-69F3-6C8F-704949F9B3D9}"/>
              </a:ext>
            </a:extLst>
          </p:cNvPr>
          <p:cNvPicPr>
            <a:picLocks noChangeAspect="1"/>
          </p:cNvPicPr>
          <p:nvPr/>
        </p:nvPicPr>
        <p:blipFill>
          <a:blip r:embed="rId4"/>
          <a:stretch>
            <a:fillRect/>
          </a:stretch>
        </p:blipFill>
        <p:spPr>
          <a:xfrm>
            <a:off x="4642124" y="3688851"/>
            <a:ext cx="469900" cy="457200"/>
          </a:xfrm>
          <a:prstGeom prst="rect">
            <a:avLst/>
          </a:prstGeom>
        </p:spPr>
      </p:pic>
      <p:pic>
        <p:nvPicPr>
          <p:cNvPr id="14" name="Picture 13">
            <a:extLst>
              <a:ext uri="{FF2B5EF4-FFF2-40B4-BE49-F238E27FC236}">
                <a16:creationId xmlns:a16="http://schemas.microsoft.com/office/drawing/2014/main" id="{C7205212-3195-DD12-8F53-38E7FDC16891}"/>
              </a:ext>
            </a:extLst>
          </p:cNvPr>
          <p:cNvPicPr>
            <a:picLocks noChangeAspect="1"/>
          </p:cNvPicPr>
          <p:nvPr/>
        </p:nvPicPr>
        <p:blipFill>
          <a:blip r:embed="rId4"/>
          <a:stretch>
            <a:fillRect/>
          </a:stretch>
        </p:blipFill>
        <p:spPr>
          <a:xfrm>
            <a:off x="4657071" y="4500190"/>
            <a:ext cx="469900" cy="457200"/>
          </a:xfrm>
          <a:prstGeom prst="rect">
            <a:avLst/>
          </a:prstGeom>
        </p:spPr>
      </p:pic>
      <p:pic>
        <p:nvPicPr>
          <p:cNvPr id="15" name="Picture 14">
            <a:extLst>
              <a:ext uri="{FF2B5EF4-FFF2-40B4-BE49-F238E27FC236}">
                <a16:creationId xmlns:a16="http://schemas.microsoft.com/office/drawing/2014/main" id="{AFA1C20A-8134-7307-D382-343B083A953A}"/>
              </a:ext>
            </a:extLst>
          </p:cNvPr>
          <p:cNvPicPr>
            <a:picLocks noChangeAspect="1"/>
          </p:cNvPicPr>
          <p:nvPr/>
        </p:nvPicPr>
        <p:blipFill>
          <a:blip r:embed="rId4"/>
          <a:stretch>
            <a:fillRect/>
          </a:stretch>
        </p:blipFill>
        <p:spPr>
          <a:xfrm>
            <a:off x="4657071" y="5201513"/>
            <a:ext cx="469900" cy="457200"/>
          </a:xfrm>
          <a:prstGeom prst="rect">
            <a:avLst/>
          </a:prstGeom>
        </p:spPr>
      </p:pic>
    </p:spTree>
    <p:extLst>
      <p:ext uri="{BB962C8B-B14F-4D97-AF65-F5344CB8AC3E}">
        <p14:creationId xmlns:p14="http://schemas.microsoft.com/office/powerpoint/2010/main" val="10643328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2219</TotalTime>
  <Words>1090</Words>
  <Application>Microsoft Macintosh PowerPoint</Application>
  <PresentationFormat>Widescreen</PresentationFormat>
  <Paragraphs>162</Paragraphs>
  <Slides>20</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Calibri</vt:lpstr>
      <vt:lpstr>Calibri Light</vt:lpstr>
      <vt:lpstr>Century Gothic</vt:lpstr>
      <vt:lpstr>kepler-std-semicondensed</vt:lpstr>
      <vt:lpstr>Roboto</vt:lpstr>
      <vt:lpstr>Times New Roman</vt:lpstr>
      <vt:lpstr>Office Theme</vt:lpstr>
      <vt:lpstr>PowerPoint Presentation</vt:lpstr>
      <vt:lpstr>Thames River Heritage Park Funding Request – Water Taxi Operation</vt:lpstr>
      <vt:lpstr>Thames River Heritage Park a State of Connecticut Heritage Park</vt:lpstr>
      <vt:lpstr>Thames River Heritage Park a State of Connecticut Heritage Park</vt:lpstr>
      <vt:lpstr>Thames River Heritage Park a State of Connecticut Heritage Park</vt:lpstr>
      <vt:lpstr>Thames River Heritage Park a State of Connecticut Heritage Park</vt:lpstr>
      <vt:lpstr>Thames River Heritage Park a State of Connecticut Heritage Park</vt:lpstr>
      <vt:lpstr>PowerPoint Presentation</vt:lpstr>
      <vt:lpstr>Thames River Heritage Park a State of Connecticut Heritage Park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Stories from the Park Lecture Series</vt:lpstr>
      <vt:lpstr>PowerPoint Presentation</vt:lpstr>
      <vt:lpstr>Thames River Heritage Park Funding Request – Water Taxi Operation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Partners Meeting</dc:title>
  <dc:creator>cfoley meetingworks.org</dc:creator>
  <cp:lastModifiedBy>cfoley meetingworks.org</cp:lastModifiedBy>
  <cp:revision>38</cp:revision>
  <cp:lastPrinted>2023-01-20T17:25:32Z</cp:lastPrinted>
  <dcterms:created xsi:type="dcterms:W3CDTF">2022-01-18T15:10:09Z</dcterms:created>
  <dcterms:modified xsi:type="dcterms:W3CDTF">2023-01-20T17:40:16Z</dcterms:modified>
</cp:coreProperties>
</file>